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85" r:id="rId3"/>
    <p:sldId id="284" r:id="rId4"/>
    <p:sldId id="286" r:id="rId5"/>
    <p:sldId id="282" r:id="rId6"/>
    <p:sldId id="283" r:id="rId7"/>
    <p:sldId id="287" r:id="rId8"/>
    <p:sldId id="288" r:id="rId9"/>
    <p:sldId id="289" r:id="rId10"/>
    <p:sldId id="290" r:id="rId11"/>
    <p:sldId id="291" r:id="rId12"/>
    <p:sldId id="292" r:id="rId13"/>
    <p:sldId id="293" r:id="rId14"/>
    <p:sldId id="294" r:id="rId15"/>
    <p:sldId id="295" r:id="rId16"/>
    <p:sldId id="28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E1AFF3FB-8AED-4927-9022-FF6F936537A2}">
          <p14:sldIdLst>
            <p14:sldId id="257"/>
            <p14:sldId id="285"/>
            <p14:sldId id="284"/>
            <p14:sldId id="286"/>
            <p14:sldId id="282"/>
            <p14:sldId id="283"/>
          </p14:sldIdLst>
        </p14:section>
        <p14:section name="Oddíl bez názvu" id="{B5638D02-DE13-4A8B-8F20-F5599E108251}">
          <p14:sldIdLst>
            <p14:sldId id="287"/>
            <p14:sldId id="288"/>
            <p14:sldId id="289"/>
            <p14:sldId id="290"/>
            <p14:sldId id="291"/>
            <p14:sldId id="292"/>
            <p14:sldId id="293"/>
            <p14:sldId id="294"/>
            <p14:sldId id="295"/>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9299" autoAdjust="0"/>
  </p:normalViewPr>
  <p:slideViewPr>
    <p:cSldViewPr snapToGrid="0">
      <p:cViewPr varScale="1">
        <p:scale>
          <a:sx n="97" d="100"/>
          <a:sy n="97" d="100"/>
        </p:scale>
        <p:origin x="3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0CEA3-97A6-4AE5-986B-4B28755D9063}" type="datetimeFigureOut">
              <a:rPr lang="cs-CZ" smtClean="0"/>
              <a:t>28.05.2025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EFF-0EDB-4BD9-8BFF-8DBF8A7A0345}" type="slidenum">
              <a:rPr lang="cs-CZ" smtClean="0"/>
              <a:t>‹#›</a:t>
            </a:fld>
            <a:endParaRPr lang="cs-CZ"/>
          </a:p>
        </p:txBody>
      </p:sp>
    </p:spTree>
    <p:extLst>
      <p:ext uri="{BB962C8B-B14F-4D97-AF65-F5344CB8AC3E}">
        <p14:creationId xmlns:p14="http://schemas.microsoft.com/office/powerpoint/2010/main" val="4206623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FB73EFF-0EDB-4BD9-8BFF-8DBF8A7A0345}" type="slidenum">
              <a:rPr lang="cs-CZ" smtClean="0"/>
              <a:t>2</a:t>
            </a:fld>
            <a:endParaRPr lang="cs-CZ"/>
          </a:p>
        </p:txBody>
      </p:sp>
    </p:spTree>
    <p:extLst>
      <p:ext uri="{BB962C8B-B14F-4D97-AF65-F5344CB8AC3E}">
        <p14:creationId xmlns:p14="http://schemas.microsoft.com/office/powerpoint/2010/main" val="2755863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FB73EFF-0EDB-4BD9-8BFF-8DBF8A7A0345}" type="slidenum">
              <a:rPr lang="cs-CZ" smtClean="0"/>
              <a:t>3</a:t>
            </a:fld>
            <a:endParaRPr lang="cs-CZ"/>
          </a:p>
        </p:txBody>
      </p:sp>
    </p:spTree>
    <p:extLst>
      <p:ext uri="{BB962C8B-B14F-4D97-AF65-F5344CB8AC3E}">
        <p14:creationId xmlns:p14="http://schemas.microsoft.com/office/powerpoint/2010/main" val="360875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FB73EFF-0EDB-4BD9-8BFF-8DBF8A7A0345}" type="slidenum">
              <a:rPr lang="cs-CZ" smtClean="0"/>
              <a:t>4</a:t>
            </a:fld>
            <a:endParaRPr lang="cs-CZ"/>
          </a:p>
        </p:txBody>
      </p:sp>
    </p:spTree>
    <p:extLst>
      <p:ext uri="{BB962C8B-B14F-4D97-AF65-F5344CB8AC3E}">
        <p14:creationId xmlns:p14="http://schemas.microsoft.com/office/powerpoint/2010/main" val="220992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FB73EFF-0EDB-4BD9-8BFF-8DBF8A7A0345}" type="slidenum">
              <a:rPr lang="cs-CZ" smtClean="0"/>
              <a:t>5</a:t>
            </a:fld>
            <a:endParaRPr lang="cs-CZ"/>
          </a:p>
        </p:txBody>
      </p:sp>
    </p:spTree>
    <p:extLst>
      <p:ext uri="{BB962C8B-B14F-4D97-AF65-F5344CB8AC3E}">
        <p14:creationId xmlns:p14="http://schemas.microsoft.com/office/powerpoint/2010/main" val="263574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FB73EFF-0EDB-4BD9-8BFF-8DBF8A7A0345}" type="slidenum">
              <a:rPr lang="cs-CZ" smtClean="0"/>
              <a:t>9</a:t>
            </a:fld>
            <a:endParaRPr lang="cs-CZ"/>
          </a:p>
        </p:txBody>
      </p:sp>
    </p:spTree>
    <p:extLst>
      <p:ext uri="{BB962C8B-B14F-4D97-AF65-F5344CB8AC3E}">
        <p14:creationId xmlns:p14="http://schemas.microsoft.com/office/powerpoint/2010/main" val="1312043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387800F1-0849-424D-A53C-2E24721FC4D6}" type="datetimeFigureOut">
              <a:rPr lang="cs-CZ" smtClean="0"/>
              <a:t>28.05.2025</a:t>
            </a:fld>
            <a:endParaRPr lang="cs-CZ"/>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cs-CZ"/>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C19F0487-D2C0-4CF9-BE8D-ECEC5CA255D7}" type="slidenum">
              <a:rPr lang="cs-CZ" smtClean="0"/>
              <a:t>‹#›</a:t>
            </a:fld>
            <a:endParaRPr lang="cs-CZ"/>
          </a:p>
        </p:txBody>
      </p:sp>
    </p:spTree>
    <p:extLst>
      <p:ext uri="{BB962C8B-B14F-4D97-AF65-F5344CB8AC3E}">
        <p14:creationId xmlns:p14="http://schemas.microsoft.com/office/powerpoint/2010/main" val="30355742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87800F1-0849-424D-A53C-2E24721FC4D6}" type="datetimeFigureOut">
              <a:rPr lang="cs-CZ" smtClean="0"/>
              <a:t>28.05.2025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349215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87800F1-0849-424D-A53C-2E24721FC4D6}" type="datetimeFigureOut">
              <a:rPr lang="cs-CZ" smtClean="0"/>
              <a:t>28.05.2025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426907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87800F1-0849-424D-A53C-2E24721FC4D6}" type="datetimeFigureOut">
              <a:rPr lang="cs-CZ" smtClean="0"/>
              <a:t>28.05.2025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326761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387800F1-0849-424D-A53C-2E24721FC4D6}" type="datetimeFigureOut">
              <a:rPr lang="cs-CZ" smtClean="0"/>
              <a:t>28.05.2025</a:t>
            </a:fld>
            <a:endParaRPr lang="cs-CZ"/>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cs-CZ"/>
          </a:p>
        </p:txBody>
      </p:sp>
      <p:sp>
        <p:nvSpPr>
          <p:cNvPr id="6" name="Slide Number Placeholder 5"/>
          <p:cNvSpPr>
            <a:spLocks noGrp="1"/>
          </p:cNvSpPr>
          <p:nvPr>
            <p:ph type="sldNum" sz="quarter" idx="12"/>
          </p:nvPr>
        </p:nvSpPr>
        <p:spPr>
          <a:xfrm>
            <a:off x="8604504" y="5211060"/>
            <a:ext cx="2112264" cy="228600"/>
          </a:xfrm>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272319894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387800F1-0849-424D-A53C-2E24721FC4D6}" type="datetimeFigureOut">
              <a:rPr lang="cs-CZ" smtClean="0"/>
              <a:t>28.05.2025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3972841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87800F1-0849-424D-A53C-2E24721FC4D6}" type="datetimeFigureOut">
              <a:rPr lang="cs-CZ" smtClean="0"/>
              <a:t>28.05.2025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197423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387800F1-0849-424D-A53C-2E24721FC4D6}" type="datetimeFigureOut">
              <a:rPr lang="cs-CZ" smtClean="0"/>
              <a:t>28.05.2025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355956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800F1-0849-424D-A53C-2E24721FC4D6}" type="datetimeFigureOut">
              <a:rPr lang="cs-CZ" smtClean="0"/>
              <a:t>28.05.2025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C19F0487-D2C0-4CF9-BE8D-ECEC5CA255D7}" type="slidenum">
              <a:rPr lang="cs-CZ" smtClean="0"/>
              <a:t>‹#›</a:t>
            </a:fld>
            <a:endParaRPr lang="cs-CZ"/>
          </a:p>
        </p:txBody>
      </p:sp>
    </p:spTree>
    <p:extLst>
      <p:ext uri="{BB962C8B-B14F-4D97-AF65-F5344CB8AC3E}">
        <p14:creationId xmlns:p14="http://schemas.microsoft.com/office/powerpoint/2010/main" val="364424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387800F1-0849-424D-A53C-2E24721FC4D6}" type="datetimeFigureOut">
              <a:rPr lang="cs-CZ" smtClean="0"/>
              <a:t>28.05.2025</a:t>
            </a:fld>
            <a:endParaRPr lang="cs-CZ"/>
          </a:p>
        </p:txBody>
      </p:sp>
      <p:sp>
        <p:nvSpPr>
          <p:cNvPr id="9" name="Footer Placeholder 8"/>
          <p:cNvSpPr>
            <a:spLocks noGrp="1"/>
          </p:cNvSpPr>
          <p:nvPr>
            <p:ph type="ftr" sz="quarter" idx="11"/>
          </p:nvPr>
        </p:nvSpPr>
        <p:spPr/>
        <p:txBody>
          <a:bodyPr/>
          <a:lstStyle>
            <a:lvl1pPr algn="r">
              <a:defRPr/>
            </a:lvl1pPr>
          </a:lstStyle>
          <a:p>
            <a:endParaRPr lang="cs-CZ"/>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C19F0487-D2C0-4CF9-BE8D-ECEC5CA255D7}" type="slidenum">
              <a:rPr lang="cs-CZ" smtClean="0"/>
              <a:t>‹#›</a:t>
            </a:fld>
            <a:endParaRPr lang="cs-CZ"/>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2147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87800F1-0849-424D-A53C-2E24721FC4D6}" type="datetimeFigureOut">
              <a:rPr lang="cs-CZ" smtClean="0"/>
              <a:t>28.05.2025</a:t>
            </a:fld>
            <a:endParaRPr lang="cs-CZ"/>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cs-CZ"/>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C19F0487-D2C0-4CF9-BE8D-ECEC5CA255D7}" type="slidenum">
              <a:rPr lang="cs-CZ" smtClean="0"/>
              <a:t>‹#›</a:t>
            </a:fld>
            <a:endParaRPr lang="cs-CZ"/>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598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87800F1-0849-424D-A53C-2E24721FC4D6}" type="datetimeFigureOut">
              <a:rPr lang="cs-CZ" smtClean="0"/>
              <a:t>28.05.2025</a:t>
            </a:fld>
            <a:endParaRPr lang="cs-CZ"/>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cs-CZ"/>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C19F0487-D2C0-4CF9-BE8D-ECEC5CA255D7}" type="slidenum">
              <a:rPr lang="cs-CZ" smtClean="0"/>
              <a:t>‹#›</a:t>
            </a:fld>
            <a:endParaRPr lang="cs-CZ"/>
          </a:p>
        </p:txBody>
      </p:sp>
    </p:spTree>
    <p:extLst>
      <p:ext uri="{BB962C8B-B14F-4D97-AF65-F5344CB8AC3E}">
        <p14:creationId xmlns:p14="http://schemas.microsoft.com/office/powerpoint/2010/main" val="944502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rrtv.gov.cz/"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EC5DC-EC3C-4D36-B6B8-3415EA4E42CD}"/>
              </a:ext>
            </a:extLst>
          </p:cNvPr>
          <p:cNvSpPr>
            <a:spLocks noGrp="1"/>
          </p:cNvSpPr>
          <p:nvPr>
            <p:ph type="title"/>
          </p:nvPr>
        </p:nvSpPr>
        <p:spPr/>
        <p:txBody>
          <a:bodyPr/>
          <a:lstStyle/>
          <a:p>
            <a:endParaRPr lang="cs-CZ"/>
          </a:p>
        </p:txBody>
      </p:sp>
      <p:sp>
        <p:nvSpPr>
          <p:cNvPr id="4" name="Zástupný obsah 3">
            <a:extLst>
              <a:ext uri="{FF2B5EF4-FFF2-40B4-BE49-F238E27FC236}">
                <a16:creationId xmlns:a16="http://schemas.microsoft.com/office/drawing/2014/main" id="{99A08874-8636-4C7F-8F56-0B10371FA356}"/>
              </a:ext>
            </a:extLst>
          </p:cNvPr>
          <p:cNvSpPr>
            <a:spLocks noGrp="1"/>
          </p:cNvSpPr>
          <p:nvPr>
            <p:ph sz="half" idx="2"/>
          </p:nvPr>
        </p:nvSpPr>
        <p:spPr>
          <a:xfrm>
            <a:off x="6172201" y="1602658"/>
            <a:ext cx="4952999" cy="4249502"/>
          </a:xfrm>
        </p:spPr>
        <p:txBody>
          <a:bodyPr>
            <a:normAutofit/>
          </a:bodyPr>
          <a:lstStyle/>
          <a:p>
            <a:pPr marL="0" indent="0">
              <a:buNone/>
            </a:pPr>
            <a:r>
              <a:rPr lang="cs-CZ" sz="4800" b="1" dirty="0"/>
              <a:t>Dohled RRTV v online prostoru</a:t>
            </a:r>
          </a:p>
        </p:txBody>
      </p:sp>
      <p:pic>
        <p:nvPicPr>
          <p:cNvPr id="3" name="Zástupný obsah 2">
            <a:extLst>
              <a:ext uri="{FF2B5EF4-FFF2-40B4-BE49-F238E27FC236}">
                <a16:creationId xmlns:a16="http://schemas.microsoft.com/office/drawing/2014/main" id="{B737099E-2375-43DA-95DC-F93BC40385EA}"/>
              </a:ext>
            </a:extLst>
          </p:cNvPr>
          <p:cNvPicPr>
            <a:picLocks noGrp="1" noChangeAspect="1"/>
          </p:cNvPicPr>
          <p:nvPr>
            <p:ph sz="half" idx="1"/>
          </p:nvPr>
        </p:nvPicPr>
        <p:blipFill>
          <a:blip r:embed="rId2"/>
          <a:stretch>
            <a:fillRect/>
          </a:stretch>
        </p:blipFill>
        <p:spPr>
          <a:xfrm>
            <a:off x="929147" y="1071716"/>
            <a:ext cx="4655575" cy="4775752"/>
          </a:xfrm>
          <a:prstGeom prst="rect">
            <a:avLst/>
          </a:prstGeom>
        </p:spPr>
      </p:pic>
      <p:pic>
        <p:nvPicPr>
          <p:cNvPr id="5" name="Obrázek 4">
            <a:extLst>
              <a:ext uri="{FF2B5EF4-FFF2-40B4-BE49-F238E27FC236}">
                <a16:creationId xmlns:a16="http://schemas.microsoft.com/office/drawing/2014/main" id="{26B02CE5-0F16-473F-A72F-E213ADC57683}"/>
              </a:ext>
            </a:extLst>
          </p:cNvPr>
          <p:cNvPicPr>
            <a:picLocks noChangeAspect="1"/>
          </p:cNvPicPr>
          <p:nvPr/>
        </p:nvPicPr>
        <p:blipFill>
          <a:blip r:embed="rId3"/>
          <a:stretch>
            <a:fillRect/>
          </a:stretch>
        </p:blipFill>
        <p:spPr>
          <a:xfrm>
            <a:off x="8780207" y="3472206"/>
            <a:ext cx="2743200" cy="2743200"/>
          </a:xfrm>
          <a:prstGeom prst="rect">
            <a:avLst/>
          </a:prstGeom>
        </p:spPr>
      </p:pic>
    </p:spTree>
    <p:extLst>
      <p:ext uri="{BB962C8B-B14F-4D97-AF65-F5344CB8AC3E}">
        <p14:creationId xmlns:p14="http://schemas.microsoft.com/office/powerpoint/2010/main" val="3984824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E165C-E906-41CC-90C8-BBD20D90BE0E}"/>
              </a:ext>
            </a:extLst>
          </p:cNvPr>
          <p:cNvSpPr>
            <a:spLocks noGrp="1"/>
          </p:cNvSpPr>
          <p:nvPr>
            <p:ph type="title"/>
          </p:nvPr>
        </p:nvSpPr>
        <p:spPr/>
        <p:txBody>
          <a:bodyPr>
            <a:normAutofit/>
          </a:bodyPr>
          <a:lstStyle/>
          <a:p>
            <a:pPr algn="ctr"/>
            <a:r>
              <a:rPr lang="cs-CZ" sz="3600" b="1" dirty="0"/>
              <a:t>Jsem </a:t>
            </a:r>
            <a:r>
              <a:rPr lang="cs-CZ" sz="3600" b="1" dirty="0" err="1"/>
              <a:t>AVMSnV</a:t>
            </a:r>
            <a:r>
              <a:rPr lang="cs-CZ" sz="3600" b="1" dirty="0"/>
              <a:t>, jaké mám povinnosti?</a:t>
            </a:r>
          </a:p>
        </p:txBody>
      </p:sp>
      <p:sp>
        <p:nvSpPr>
          <p:cNvPr id="3" name="Zástupný text 2">
            <a:extLst>
              <a:ext uri="{FF2B5EF4-FFF2-40B4-BE49-F238E27FC236}">
                <a16:creationId xmlns:a16="http://schemas.microsoft.com/office/drawing/2014/main" id="{657B9B7A-F0AD-4DC2-9C10-B0E101D8586D}"/>
              </a:ext>
            </a:extLst>
          </p:cNvPr>
          <p:cNvSpPr>
            <a:spLocks noGrp="1"/>
          </p:cNvSpPr>
          <p:nvPr>
            <p:ph type="body" idx="1"/>
          </p:nvPr>
        </p:nvSpPr>
        <p:spPr>
          <a:xfrm>
            <a:off x="1069848" y="2074334"/>
            <a:ext cx="4754880" cy="98595"/>
          </a:xfrm>
        </p:spPr>
        <p:txBody>
          <a:bodyPr>
            <a:normAutofit fontScale="25000" lnSpcReduction="20000"/>
          </a:bodyPr>
          <a:lstStyle/>
          <a:p>
            <a:endParaRPr lang="cs-CZ" dirty="0"/>
          </a:p>
        </p:txBody>
      </p:sp>
      <p:sp>
        <p:nvSpPr>
          <p:cNvPr id="4" name="Zástupný obsah 3">
            <a:extLst>
              <a:ext uri="{FF2B5EF4-FFF2-40B4-BE49-F238E27FC236}">
                <a16:creationId xmlns:a16="http://schemas.microsoft.com/office/drawing/2014/main" id="{C1BEAE4B-A7E9-4000-AC32-9CA819736F18}"/>
              </a:ext>
            </a:extLst>
          </p:cNvPr>
          <p:cNvSpPr>
            <a:spLocks noGrp="1"/>
          </p:cNvSpPr>
          <p:nvPr>
            <p:ph sz="half" idx="2"/>
          </p:nvPr>
        </p:nvSpPr>
        <p:spPr>
          <a:xfrm>
            <a:off x="1069848" y="2172929"/>
            <a:ext cx="4754880" cy="3783369"/>
          </a:xfrm>
        </p:spPr>
        <p:txBody>
          <a:bodyPr>
            <a:normAutofit fontScale="92500"/>
          </a:bodyPr>
          <a:lstStyle/>
          <a:p>
            <a:r>
              <a:rPr lang="cs-CZ" dirty="0"/>
              <a:t>Musím být veden na Seznamu poskytovatelů </a:t>
            </a:r>
            <a:r>
              <a:rPr lang="cs-CZ" dirty="0" err="1"/>
              <a:t>AVMSnV</a:t>
            </a:r>
            <a:r>
              <a:rPr lang="cs-CZ" dirty="0"/>
              <a:t>, ale poskytování služby nemusím oznamovat.</a:t>
            </a:r>
          </a:p>
          <a:p>
            <a:r>
              <a:rPr lang="cs-CZ" dirty="0"/>
              <a:t>Musím příjemcům služby umožnit snadný, přímý a trvalý přístup k základním údajům o mně jako poskytovateli, včetně IČ;  k údajům, které umožňují rychlé, přímé a účinné navázání kontaktu se mnou jako poskytovatelem a informaci o tom, že moje činnost se řídí právním řádem České republiky a orgánem dohledu nad poskytováním audiovizuálních mediálních služeb na vyžádání je Rada.</a:t>
            </a:r>
          </a:p>
          <a:p>
            <a:endParaRPr lang="cs-CZ" dirty="0"/>
          </a:p>
        </p:txBody>
      </p:sp>
      <p:sp>
        <p:nvSpPr>
          <p:cNvPr id="5" name="Zástupný text 4">
            <a:extLst>
              <a:ext uri="{FF2B5EF4-FFF2-40B4-BE49-F238E27FC236}">
                <a16:creationId xmlns:a16="http://schemas.microsoft.com/office/drawing/2014/main" id="{97E3795D-CAD6-422C-9BB1-5D64EE9F9B71}"/>
              </a:ext>
            </a:extLst>
          </p:cNvPr>
          <p:cNvSpPr>
            <a:spLocks noGrp="1"/>
          </p:cNvSpPr>
          <p:nvPr>
            <p:ph type="body" sz="quarter" idx="3"/>
          </p:nvPr>
        </p:nvSpPr>
        <p:spPr>
          <a:xfrm>
            <a:off x="6373368" y="2074334"/>
            <a:ext cx="4754880" cy="98595"/>
          </a:xfrm>
        </p:spPr>
        <p:txBody>
          <a:bodyPr>
            <a:normAutofit fontScale="25000" lnSpcReduction="20000"/>
          </a:bodyPr>
          <a:lstStyle/>
          <a:p>
            <a:endParaRPr lang="cs-CZ" dirty="0"/>
          </a:p>
        </p:txBody>
      </p:sp>
      <p:sp>
        <p:nvSpPr>
          <p:cNvPr id="6" name="Zástupný obsah 5">
            <a:extLst>
              <a:ext uri="{FF2B5EF4-FFF2-40B4-BE49-F238E27FC236}">
                <a16:creationId xmlns:a16="http://schemas.microsoft.com/office/drawing/2014/main" id="{83D937FE-924E-4FC7-B1B4-9EB27A6013E1}"/>
              </a:ext>
            </a:extLst>
          </p:cNvPr>
          <p:cNvSpPr>
            <a:spLocks noGrp="1"/>
          </p:cNvSpPr>
          <p:nvPr>
            <p:ph sz="quarter" idx="4"/>
          </p:nvPr>
        </p:nvSpPr>
        <p:spPr>
          <a:xfrm>
            <a:off x="6373368" y="2172929"/>
            <a:ext cx="4754880" cy="3784052"/>
          </a:xfrm>
        </p:spPr>
        <p:txBody>
          <a:bodyPr>
            <a:normAutofit fontScale="92500"/>
          </a:bodyPr>
          <a:lstStyle/>
          <a:p>
            <a:r>
              <a:rPr lang="cs-CZ" sz="1700" dirty="0"/>
              <a:t>Musím zajistit, aby poskytovaná služba  neobsahovala podněcování ke spáchání teroristického trestného činu a nepodněcovala k násilí nebo nenávisti vůči skupině osob nebo členovi skupiny z důvodu pohlaví, rasy, barvy pleti, jazyka, náboženského vyznání nebo přesvědčení, politických nebo jiných názorů, etnického nebo sociálního původu, genetických rysů, státního občanství, příslušnosti k národnostní menšině, majetku, narození, rodu, zdravotního postižení, věku, sexuální orientace nebo jiného postavení.</a:t>
            </a:r>
          </a:p>
        </p:txBody>
      </p:sp>
    </p:spTree>
    <p:extLst>
      <p:ext uri="{BB962C8B-B14F-4D97-AF65-F5344CB8AC3E}">
        <p14:creationId xmlns:p14="http://schemas.microsoft.com/office/powerpoint/2010/main" val="2937395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F37939-E8D2-446A-94B0-8620C452AEB2}"/>
              </a:ext>
            </a:extLst>
          </p:cNvPr>
          <p:cNvSpPr>
            <a:spLocks noGrp="1"/>
          </p:cNvSpPr>
          <p:nvPr>
            <p:ph type="title"/>
          </p:nvPr>
        </p:nvSpPr>
        <p:spPr/>
        <p:txBody>
          <a:bodyPr>
            <a:normAutofit/>
          </a:bodyPr>
          <a:lstStyle/>
          <a:p>
            <a:pPr algn="ctr"/>
            <a:r>
              <a:rPr lang="cs-CZ" sz="3600" b="1" dirty="0"/>
              <a:t>Poskytuji obsah narušující zdravý vývoj nezletilých?</a:t>
            </a:r>
          </a:p>
        </p:txBody>
      </p:sp>
      <p:sp>
        <p:nvSpPr>
          <p:cNvPr id="3" name="Zástupný text 2">
            <a:extLst>
              <a:ext uri="{FF2B5EF4-FFF2-40B4-BE49-F238E27FC236}">
                <a16:creationId xmlns:a16="http://schemas.microsoft.com/office/drawing/2014/main" id="{19A771B2-4866-4054-B92C-28DC39839551}"/>
              </a:ext>
            </a:extLst>
          </p:cNvPr>
          <p:cNvSpPr>
            <a:spLocks noGrp="1"/>
          </p:cNvSpPr>
          <p:nvPr>
            <p:ph type="body" idx="1"/>
          </p:nvPr>
        </p:nvSpPr>
        <p:spPr>
          <a:xfrm>
            <a:off x="1069848" y="2074334"/>
            <a:ext cx="4754880" cy="45719"/>
          </a:xfrm>
        </p:spPr>
        <p:txBody>
          <a:bodyPr>
            <a:normAutofit fontScale="25000" lnSpcReduction="20000"/>
          </a:bodyPr>
          <a:lstStyle/>
          <a:p>
            <a:endParaRPr lang="cs-CZ" dirty="0"/>
          </a:p>
        </p:txBody>
      </p:sp>
      <p:sp>
        <p:nvSpPr>
          <p:cNvPr id="4" name="Zástupný obsah 3">
            <a:extLst>
              <a:ext uri="{FF2B5EF4-FFF2-40B4-BE49-F238E27FC236}">
                <a16:creationId xmlns:a16="http://schemas.microsoft.com/office/drawing/2014/main" id="{D07E4EC2-BF44-4846-8B2D-6286F2C87D6B}"/>
              </a:ext>
            </a:extLst>
          </p:cNvPr>
          <p:cNvSpPr>
            <a:spLocks noGrp="1"/>
          </p:cNvSpPr>
          <p:nvPr>
            <p:ph sz="half" idx="2"/>
          </p:nvPr>
        </p:nvSpPr>
        <p:spPr>
          <a:xfrm>
            <a:off x="1069848" y="2074334"/>
            <a:ext cx="6776294" cy="3881964"/>
          </a:xfrm>
        </p:spPr>
        <p:txBody>
          <a:bodyPr>
            <a:normAutofit/>
          </a:bodyPr>
          <a:lstStyle/>
          <a:p>
            <a:pPr algn="l"/>
            <a:r>
              <a:rPr lang="cs-CZ" b="0" i="0" dirty="0">
                <a:solidFill>
                  <a:srgbClr val="232323"/>
                </a:solidFill>
                <a:effectLst/>
                <a:latin typeface="Century Gothic" panose="020B0502020202020204" pitchFamily="34" charset="0"/>
              </a:rPr>
              <a:t>Musím zajistit volbou vhodných opatření, aby pořady, které mohou narušit fyzický, psychický nebo mravní vývoj nezletilých osob, jako je pornografie nebo hrubé samoúčelné násilí, neměly tyto osoby za běžných okolností možnost vidět nebo slyšet; tato opatření zahrnují nástroje pro ověřování věku nebo jiná technická opatření, která umožňují zamezit nezletilým osobám přístup k pořadu, </a:t>
            </a:r>
          </a:p>
          <a:p>
            <a:pPr algn="l"/>
            <a:r>
              <a:rPr lang="cs-CZ" b="0" i="0" dirty="0">
                <a:solidFill>
                  <a:srgbClr val="232323"/>
                </a:solidFill>
                <a:effectLst/>
                <a:latin typeface="Century Gothic" panose="020B0502020202020204" pitchFamily="34" charset="0"/>
              </a:rPr>
              <a:t>a musím poskytnout k takovým pořadům dostatečné informace o obsahu potenciálně závadném pro nezletilé osoby, který se v těchto pořadech vyskytuje, a to tak, aby byly snadno a bezúplatně dostupné.</a:t>
            </a:r>
          </a:p>
          <a:p>
            <a:endParaRPr lang="cs-CZ" dirty="0"/>
          </a:p>
        </p:txBody>
      </p:sp>
      <p:sp>
        <p:nvSpPr>
          <p:cNvPr id="5" name="Zástupný text 4">
            <a:extLst>
              <a:ext uri="{FF2B5EF4-FFF2-40B4-BE49-F238E27FC236}">
                <a16:creationId xmlns:a16="http://schemas.microsoft.com/office/drawing/2014/main" id="{AD1F8451-372C-462D-845F-BBBA69586197}"/>
              </a:ext>
            </a:extLst>
          </p:cNvPr>
          <p:cNvSpPr>
            <a:spLocks noGrp="1"/>
          </p:cNvSpPr>
          <p:nvPr>
            <p:ph type="body" sz="quarter" idx="3"/>
          </p:nvPr>
        </p:nvSpPr>
        <p:spPr>
          <a:xfrm>
            <a:off x="9065342" y="2074334"/>
            <a:ext cx="2062906" cy="640080"/>
          </a:xfrm>
        </p:spPr>
        <p:txBody>
          <a:bodyPr>
            <a:normAutofit fontScale="25000" lnSpcReduction="20000"/>
          </a:bodyPr>
          <a:lstStyle/>
          <a:p>
            <a:endParaRPr lang="cs-CZ"/>
          </a:p>
        </p:txBody>
      </p:sp>
      <p:pic>
        <p:nvPicPr>
          <p:cNvPr id="7" name="Zástupný obsah 6">
            <a:extLst>
              <a:ext uri="{FF2B5EF4-FFF2-40B4-BE49-F238E27FC236}">
                <a16:creationId xmlns:a16="http://schemas.microsoft.com/office/drawing/2014/main" id="{92F78D38-F1B3-4AD3-83B5-1DBA988E9A08}"/>
              </a:ext>
            </a:extLst>
          </p:cNvPr>
          <p:cNvPicPr>
            <a:picLocks noGrp="1" noChangeAspect="1"/>
          </p:cNvPicPr>
          <p:nvPr>
            <p:ph sz="quarter" idx="4"/>
          </p:nvPr>
        </p:nvPicPr>
        <p:blipFill>
          <a:blip r:embed="rId2"/>
          <a:stretch>
            <a:fillRect/>
          </a:stretch>
        </p:blipFill>
        <p:spPr>
          <a:xfrm>
            <a:off x="8263118" y="2418736"/>
            <a:ext cx="2865258" cy="2865258"/>
          </a:xfrm>
          <a:prstGeom prst="rect">
            <a:avLst/>
          </a:prstGeom>
        </p:spPr>
      </p:pic>
    </p:spTree>
    <p:extLst>
      <p:ext uri="{BB962C8B-B14F-4D97-AF65-F5344CB8AC3E}">
        <p14:creationId xmlns:p14="http://schemas.microsoft.com/office/powerpoint/2010/main" val="2934402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A49891-B5EF-4FC8-B072-D9E47D5CB3FE}"/>
              </a:ext>
            </a:extLst>
          </p:cNvPr>
          <p:cNvSpPr>
            <a:spLocks noGrp="1"/>
          </p:cNvSpPr>
          <p:nvPr>
            <p:ph type="title"/>
          </p:nvPr>
        </p:nvSpPr>
        <p:spPr/>
        <p:txBody>
          <a:bodyPr>
            <a:normAutofit/>
          </a:bodyPr>
          <a:lstStyle/>
          <a:p>
            <a:pPr algn="ctr"/>
            <a:r>
              <a:rPr lang="cs-CZ" sz="3600" b="1" dirty="0"/>
              <a:t>Povinnosti v souvislosti </a:t>
            </a:r>
            <a:br>
              <a:rPr lang="cs-CZ" sz="3600" b="1" dirty="0"/>
            </a:br>
            <a:r>
              <a:rPr lang="cs-CZ" sz="3600" b="1" dirty="0"/>
              <a:t>s obchodními sděleními</a:t>
            </a:r>
          </a:p>
        </p:txBody>
      </p:sp>
      <p:sp>
        <p:nvSpPr>
          <p:cNvPr id="3" name="Zástupný obsah 2">
            <a:extLst>
              <a:ext uri="{FF2B5EF4-FFF2-40B4-BE49-F238E27FC236}">
                <a16:creationId xmlns:a16="http://schemas.microsoft.com/office/drawing/2014/main" id="{13505CEB-5191-4044-80CF-9B1F1F34A96C}"/>
              </a:ext>
            </a:extLst>
          </p:cNvPr>
          <p:cNvSpPr>
            <a:spLocks noGrp="1"/>
          </p:cNvSpPr>
          <p:nvPr>
            <p:ph sz="half" idx="1"/>
          </p:nvPr>
        </p:nvSpPr>
        <p:spPr>
          <a:xfrm>
            <a:off x="1066800" y="2103120"/>
            <a:ext cx="4871884" cy="4112286"/>
          </a:xfrm>
        </p:spPr>
        <p:txBody>
          <a:bodyPr>
            <a:normAutofit fontScale="70000" lnSpcReduction="20000"/>
          </a:bodyPr>
          <a:lstStyle/>
          <a:p>
            <a:pPr algn="l"/>
            <a:r>
              <a:rPr lang="cs-CZ" sz="2500" b="0" i="0" dirty="0">
                <a:solidFill>
                  <a:srgbClr val="232323"/>
                </a:solidFill>
                <a:effectLst/>
                <a:latin typeface="Century Gothic" panose="020B0502020202020204" pitchFamily="34" charset="0"/>
              </a:rPr>
              <a:t>Musí být snadno rozpoznatelná;</a:t>
            </a:r>
          </a:p>
          <a:p>
            <a:pPr algn="l"/>
            <a:r>
              <a:rPr lang="cs-CZ" sz="2500" dirty="0">
                <a:solidFill>
                  <a:srgbClr val="232323"/>
                </a:solidFill>
                <a:latin typeface="Century Gothic" panose="020B0502020202020204" pitchFamily="34" charset="0"/>
              </a:rPr>
              <a:t>Nesmějí </a:t>
            </a:r>
            <a:r>
              <a:rPr lang="cs-CZ" sz="2500" b="0" i="0" dirty="0">
                <a:solidFill>
                  <a:srgbClr val="232323"/>
                </a:solidFill>
                <a:effectLst/>
                <a:latin typeface="Century Gothic" panose="020B0502020202020204" pitchFamily="34" charset="0"/>
              </a:rPr>
              <a:t>narušovat lidskou důstojnost;</a:t>
            </a:r>
          </a:p>
          <a:p>
            <a:pPr algn="l"/>
            <a:r>
              <a:rPr lang="cs-CZ" sz="2500" dirty="0">
                <a:solidFill>
                  <a:srgbClr val="232323"/>
                </a:solidFill>
                <a:latin typeface="Century Gothic" panose="020B0502020202020204" pitchFamily="34" charset="0"/>
              </a:rPr>
              <a:t>Nesmějí </a:t>
            </a:r>
            <a:r>
              <a:rPr lang="cs-CZ" sz="2500" b="0" i="0" dirty="0">
                <a:solidFill>
                  <a:srgbClr val="232323"/>
                </a:solidFill>
                <a:effectLst/>
                <a:latin typeface="Century Gothic" panose="020B0502020202020204" pitchFamily="34" charset="0"/>
              </a:rPr>
              <a:t>obsahovat nebo podporovat diskriminaci vůči skupině osob nebo členovi skupiny z důvodu pohlaví, rasy nebo etnického původu, státní příslušnosti, náboženského vyznání nebo přesvědčení, zdravotního postižení, věku nebo sexuální orientace;</a:t>
            </a:r>
          </a:p>
          <a:p>
            <a:pPr algn="l"/>
            <a:r>
              <a:rPr lang="cs-CZ" sz="2500" dirty="0">
                <a:solidFill>
                  <a:srgbClr val="232323"/>
                </a:solidFill>
                <a:latin typeface="Century Gothic" panose="020B0502020202020204" pitchFamily="34" charset="0"/>
              </a:rPr>
              <a:t>Nesmějí </a:t>
            </a:r>
            <a:r>
              <a:rPr lang="cs-CZ" sz="2500" b="0" i="0" dirty="0">
                <a:solidFill>
                  <a:srgbClr val="232323"/>
                </a:solidFill>
                <a:effectLst/>
                <a:latin typeface="Century Gothic" panose="020B0502020202020204" pitchFamily="34" charset="0"/>
              </a:rPr>
              <a:t>obsahovat nebo podporovat chování ohrožující zdraví nebo bezpečnost;</a:t>
            </a:r>
          </a:p>
          <a:p>
            <a:pPr algn="l"/>
            <a:r>
              <a:rPr lang="cs-CZ" sz="2500" dirty="0">
                <a:solidFill>
                  <a:srgbClr val="232323"/>
                </a:solidFill>
                <a:latin typeface="Century Gothic" panose="020B0502020202020204" pitchFamily="34" charset="0"/>
              </a:rPr>
              <a:t>Nesmějí </a:t>
            </a:r>
            <a:r>
              <a:rPr lang="cs-CZ" sz="2500" b="0" i="0" dirty="0">
                <a:solidFill>
                  <a:srgbClr val="232323"/>
                </a:solidFill>
                <a:effectLst/>
                <a:latin typeface="Century Gothic" panose="020B0502020202020204" pitchFamily="34" charset="0"/>
              </a:rPr>
              <a:t>obsahovat nebo podporovat chování vážně ohrožující ochranu životního prostředí.</a:t>
            </a:r>
          </a:p>
        </p:txBody>
      </p:sp>
      <p:sp>
        <p:nvSpPr>
          <p:cNvPr id="4" name="Zástupný obsah 3">
            <a:extLst>
              <a:ext uri="{FF2B5EF4-FFF2-40B4-BE49-F238E27FC236}">
                <a16:creationId xmlns:a16="http://schemas.microsoft.com/office/drawing/2014/main" id="{3F37753E-32F4-4251-BF12-03B1D63BFC6B}"/>
              </a:ext>
            </a:extLst>
          </p:cNvPr>
          <p:cNvSpPr>
            <a:spLocks noGrp="1"/>
          </p:cNvSpPr>
          <p:nvPr>
            <p:ph sz="half" idx="2"/>
          </p:nvPr>
        </p:nvSpPr>
        <p:spPr/>
        <p:txBody>
          <a:bodyPr>
            <a:normAutofit fontScale="70000" lnSpcReduction="20000"/>
          </a:bodyPr>
          <a:lstStyle/>
          <a:p>
            <a:pPr marL="0" indent="0" algn="l">
              <a:buNone/>
            </a:pPr>
            <a:r>
              <a:rPr lang="cs-CZ" sz="2600" dirty="0">
                <a:solidFill>
                  <a:srgbClr val="232323"/>
                </a:solidFill>
                <a:latin typeface="Century Gothic" panose="020B0502020202020204" pitchFamily="34" charset="0"/>
              </a:rPr>
              <a:t>Nesmí být zařazena audiovizuální obchodní sdělení </a:t>
            </a:r>
          </a:p>
          <a:p>
            <a:pPr algn="l"/>
            <a:r>
              <a:rPr lang="cs-CZ" sz="2600" dirty="0">
                <a:solidFill>
                  <a:srgbClr val="232323"/>
                </a:solidFill>
                <a:latin typeface="Century Gothic" panose="020B0502020202020204" pitchFamily="34" charset="0"/>
              </a:rPr>
              <a:t>která jsou skrytá;</a:t>
            </a:r>
          </a:p>
          <a:p>
            <a:r>
              <a:rPr lang="cs-CZ" sz="2600" dirty="0">
                <a:solidFill>
                  <a:srgbClr val="232323"/>
                </a:solidFill>
                <a:latin typeface="Century Gothic" panose="020B0502020202020204" pitchFamily="34" charset="0"/>
              </a:rPr>
              <a:t>týkající se cigaret, jiných tabákových výrobků, elektronických cigaret nebo náhradních náplní do nich;</a:t>
            </a:r>
          </a:p>
          <a:p>
            <a:pPr algn="l"/>
            <a:r>
              <a:rPr lang="cs-CZ" sz="2600" dirty="0">
                <a:solidFill>
                  <a:srgbClr val="232323"/>
                </a:solidFill>
                <a:latin typeface="Century Gothic" panose="020B0502020202020204" pitchFamily="34" charset="0"/>
              </a:rPr>
              <a:t>týkající se léčivých přípravků nebo léčebných postupů, které jsou v České republice dostupné pouze na lékařský předpis;</a:t>
            </a:r>
          </a:p>
          <a:p>
            <a:pPr algn="l"/>
            <a:r>
              <a:rPr lang="cs-CZ" sz="2600" dirty="0">
                <a:solidFill>
                  <a:srgbClr val="232323"/>
                </a:solidFill>
                <a:latin typeface="Century Gothic" panose="020B0502020202020204" pitchFamily="34" charset="0"/>
              </a:rPr>
              <a:t>obsahující podprahové techniky;</a:t>
            </a:r>
          </a:p>
          <a:p>
            <a:pPr algn="l"/>
            <a:r>
              <a:rPr lang="cs-CZ" sz="2600" dirty="0">
                <a:solidFill>
                  <a:srgbClr val="232323"/>
                </a:solidFill>
                <a:latin typeface="Century Gothic" panose="020B0502020202020204" pitchFamily="34" charset="0"/>
              </a:rPr>
              <a:t>týkající se </a:t>
            </a:r>
            <a:r>
              <a:rPr lang="cs-CZ" sz="2600" dirty="0" err="1">
                <a:solidFill>
                  <a:srgbClr val="232323"/>
                </a:solidFill>
                <a:latin typeface="Century Gothic" panose="020B0502020202020204" pitchFamily="34" charset="0"/>
              </a:rPr>
              <a:t>psychomodulačních</a:t>
            </a:r>
            <a:r>
              <a:rPr lang="cs-CZ" sz="2600" dirty="0">
                <a:solidFill>
                  <a:srgbClr val="232323"/>
                </a:solidFill>
                <a:latin typeface="Century Gothic" panose="020B0502020202020204" pitchFamily="34" charset="0"/>
              </a:rPr>
              <a:t> látek.</a:t>
            </a:r>
          </a:p>
          <a:p>
            <a:endParaRPr lang="cs-CZ" dirty="0"/>
          </a:p>
        </p:txBody>
      </p:sp>
    </p:spTree>
    <p:extLst>
      <p:ext uri="{BB962C8B-B14F-4D97-AF65-F5344CB8AC3E}">
        <p14:creationId xmlns:p14="http://schemas.microsoft.com/office/powerpoint/2010/main" val="181474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C4E49E-1C93-41E2-9BFE-1EFB3FCB0076}"/>
              </a:ext>
            </a:extLst>
          </p:cNvPr>
          <p:cNvSpPr>
            <a:spLocks noGrp="1"/>
          </p:cNvSpPr>
          <p:nvPr>
            <p:ph type="title"/>
          </p:nvPr>
        </p:nvSpPr>
        <p:spPr/>
        <p:txBody>
          <a:bodyPr>
            <a:normAutofit/>
          </a:bodyPr>
          <a:lstStyle/>
          <a:p>
            <a:pPr algn="ctr"/>
            <a:r>
              <a:rPr lang="cs-CZ" sz="3600" b="1" dirty="0"/>
              <a:t>Ochrana dětských spotřebitelů</a:t>
            </a:r>
          </a:p>
        </p:txBody>
      </p:sp>
      <p:sp>
        <p:nvSpPr>
          <p:cNvPr id="3" name="Zástupný obsah 2">
            <a:extLst>
              <a:ext uri="{FF2B5EF4-FFF2-40B4-BE49-F238E27FC236}">
                <a16:creationId xmlns:a16="http://schemas.microsoft.com/office/drawing/2014/main" id="{03860430-44AC-4760-ACB8-A5AE43215C29}"/>
              </a:ext>
            </a:extLst>
          </p:cNvPr>
          <p:cNvSpPr>
            <a:spLocks noGrp="1"/>
          </p:cNvSpPr>
          <p:nvPr>
            <p:ph sz="half" idx="1"/>
          </p:nvPr>
        </p:nvSpPr>
        <p:spPr/>
        <p:txBody>
          <a:bodyPr>
            <a:normAutofit fontScale="92500" lnSpcReduction="20000"/>
          </a:bodyPr>
          <a:lstStyle/>
          <a:p>
            <a:pPr algn="l"/>
            <a:r>
              <a:rPr lang="cs-CZ" sz="1900" b="0" i="0" dirty="0">
                <a:solidFill>
                  <a:srgbClr val="232323"/>
                </a:solidFill>
                <a:effectLst/>
                <a:latin typeface="Century Gothic" panose="020B0502020202020204" pitchFamily="34" charset="0"/>
              </a:rPr>
              <a:t>Audiovizuální obchodní sdělení týkající se alkoholických nápojů nesmějí být speciálně zaměřena na nezletilé osoby a nesmějí podporovat nestřídmou konzumaci těchto nápojů.</a:t>
            </a:r>
          </a:p>
          <a:p>
            <a:endParaRPr lang="cs-CZ" dirty="0"/>
          </a:p>
        </p:txBody>
      </p:sp>
      <p:sp>
        <p:nvSpPr>
          <p:cNvPr id="4" name="Zástupný obsah 3">
            <a:extLst>
              <a:ext uri="{FF2B5EF4-FFF2-40B4-BE49-F238E27FC236}">
                <a16:creationId xmlns:a16="http://schemas.microsoft.com/office/drawing/2014/main" id="{6BD90918-4FB5-4307-BA8C-8DEABEA1E190}"/>
              </a:ext>
            </a:extLst>
          </p:cNvPr>
          <p:cNvSpPr>
            <a:spLocks noGrp="1"/>
          </p:cNvSpPr>
          <p:nvPr>
            <p:ph sz="half" idx="2"/>
          </p:nvPr>
        </p:nvSpPr>
        <p:spPr/>
        <p:txBody>
          <a:bodyPr>
            <a:normAutofit fontScale="92500" lnSpcReduction="20000"/>
          </a:bodyPr>
          <a:lstStyle/>
          <a:p>
            <a:pPr algn="l"/>
            <a:r>
              <a:rPr lang="cs-CZ" b="0" i="0" dirty="0">
                <a:solidFill>
                  <a:srgbClr val="232323"/>
                </a:solidFill>
                <a:effectLst/>
                <a:latin typeface="Century Gothic" panose="020B0502020202020204" pitchFamily="34" charset="0"/>
              </a:rPr>
              <a:t>Audiovizuální obchodní sdělení nesmějí fyzicky, psychicky nebo mravně ohrožovat nezletilé osoby tím, že</a:t>
            </a:r>
          </a:p>
          <a:p>
            <a:pPr algn="l"/>
            <a:r>
              <a:rPr lang="cs-CZ" b="0" i="0" dirty="0">
                <a:solidFill>
                  <a:srgbClr val="232323"/>
                </a:solidFill>
                <a:effectLst/>
                <a:latin typeface="Century Gothic" panose="020B0502020202020204" pitchFamily="34" charset="0"/>
              </a:rPr>
              <a:t>a) přímo nabádají nezletilé osoby ke koupi nebo nájmu určitého výrobku nebo služby s využitím jejich nezkušenosti nebo důvěřivosti,</a:t>
            </a:r>
          </a:p>
          <a:p>
            <a:pPr algn="l"/>
            <a:r>
              <a:rPr lang="cs-CZ" b="0" i="0" dirty="0">
                <a:solidFill>
                  <a:srgbClr val="232323"/>
                </a:solidFill>
                <a:effectLst/>
                <a:latin typeface="Century Gothic" panose="020B0502020202020204" pitchFamily="34" charset="0"/>
              </a:rPr>
              <a:t>b) přímo nabádají nezletilé osoby, aby přemlouvaly své rodiče nebo jiné osoby ke koupi nabízeného zboží nebo služeb,</a:t>
            </a:r>
          </a:p>
          <a:p>
            <a:pPr algn="l"/>
            <a:r>
              <a:rPr lang="cs-CZ" b="0" i="0" dirty="0">
                <a:solidFill>
                  <a:srgbClr val="232323"/>
                </a:solidFill>
                <a:effectLst/>
                <a:latin typeface="Century Gothic" panose="020B0502020202020204" pitchFamily="34" charset="0"/>
              </a:rPr>
              <a:t>c) využívají zvláštní důvěru nezletilých osob ke svým rodičům, učitelům nebo k jiným osobám, nebo</a:t>
            </a:r>
          </a:p>
          <a:p>
            <a:pPr algn="l"/>
            <a:r>
              <a:rPr lang="cs-CZ" b="0" i="0" dirty="0">
                <a:solidFill>
                  <a:srgbClr val="232323"/>
                </a:solidFill>
                <a:effectLst/>
                <a:latin typeface="Century Gothic" panose="020B0502020202020204" pitchFamily="34" charset="0"/>
              </a:rPr>
              <a:t>d) bezdůvodně ukazují nezletilé osoby v nebezpečných situacích.</a:t>
            </a:r>
          </a:p>
          <a:p>
            <a:endParaRPr lang="cs-CZ" dirty="0"/>
          </a:p>
        </p:txBody>
      </p:sp>
      <p:pic>
        <p:nvPicPr>
          <p:cNvPr id="5" name="Obrázek 4">
            <a:extLst>
              <a:ext uri="{FF2B5EF4-FFF2-40B4-BE49-F238E27FC236}">
                <a16:creationId xmlns:a16="http://schemas.microsoft.com/office/drawing/2014/main" id="{EF4CEC11-9791-4098-BB3B-8559B4277BE7}"/>
              </a:ext>
            </a:extLst>
          </p:cNvPr>
          <p:cNvPicPr>
            <a:picLocks noChangeAspect="1"/>
          </p:cNvPicPr>
          <p:nvPr/>
        </p:nvPicPr>
        <p:blipFill>
          <a:blip r:embed="rId2"/>
          <a:stretch>
            <a:fillRect/>
          </a:stretch>
        </p:blipFill>
        <p:spPr>
          <a:xfrm>
            <a:off x="2959509" y="3429000"/>
            <a:ext cx="2654710" cy="2654710"/>
          </a:xfrm>
          <a:prstGeom prst="rect">
            <a:avLst/>
          </a:prstGeom>
        </p:spPr>
      </p:pic>
    </p:spTree>
    <p:extLst>
      <p:ext uri="{BB962C8B-B14F-4D97-AF65-F5344CB8AC3E}">
        <p14:creationId xmlns:p14="http://schemas.microsoft.com/office/powerpoint/2010/main" val="1305555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C5EEBD-FF47-44F4-9C1B-FD6C160E8839}"/>
              </a:ext>
            </a:extLst>
          </p:cNvPr>
          <p:cNvSpPr>
            <a:spLocks noGrp="1"/>
          </p:cNvSpPr>
          <p:nvPr>
            <p:ph type="title"/>
          </p:nvPr>
        </p:nvSpPr>
        <p:spPr/>
        <p:txBody>
          <a:bodyPr>
            <a:normAutofit fontScale="90000"/>
          </a:bodyPr>
          <a:lstStyle/>
          <a:p>
            <a:pPr algn="ctr"/>
            <a:r>
              <a:rPr lang="cs-CZ" b="1" dirty="0"/>
              <a:t>Povinnosti v souvislosti s propagací alkoholu</a:t>
            </a:r>
          </a:p>
        </p:txBody>
      </p:sp>
      <p:sp>
        <p:nvSpPr>
          <p:cNvPr id="3" name="Zástupný obsah 2">
            <a:extLst>
              <a:ext uri="{FF2B5EF4-FFF2-40B4-BE49-F238E27FC236}">
                <a16:creationId xmlns:a16="http://schemas.microsoft.com/office/drawing/2014/main" id="{18A05C33-253D-44B2-937F-873B82160B4B}"/>
              </a:ext>
            </a:extLst>
          </p:cNvPr>
          <p:cNvSpPr>
            <a:spLocks noGrp="1"/>
          </p:cNvSpPr>
          <p:nvPr>
            <p:ph sz="half" idx="1"/>
          </p:nvPr>
        </p:nvSpPr>
        <p:spPr/>
        <p:txBody>
          <a:bodyPr>
            <a:normAutofit/>
          </a:bodyPr>
          <a:lstStyle/>
          <a:p>
            <a:pPr algn="l"/>
            <a:r>
              <a:rPr lang="cs-CZ" b="0" i="0" dirty="0">
                <a:solidFill>
                  <a:srgbClr val="232323"/>
                </a:solidFill>
                <a:effectLst/>
                <a:latin typeface="Century Gothic" panose="020B0502020202020204" pitchFamily="34" charset="0"/>
              </a:rPr>
              <a:t>Audiovizuální obchodní sdělení týkající se alkoholických nápojů nesmějí</a:t>
            </a:r>
          </a:p>
          <a:p>
            <a:pPr algn="l"/>
            <a:r>
              <a:rPr lang="cs-CZ" b="0" i="0" dirty="0">
                <a:solidFill>
                  <a:srgbClr val="232323"/>
                </a:solidFill>
                <a:effectLst/>
                <a:latin typeface="Century Gothic" panose="020B0502020202020204" pitchFamily="34" charset="0"/>
              </a:rPr>
              <a:t>zobrazovat nezletilé osoby konzumující alkoholické nápoje,</a:t>
            </a:r>
          </a:p>
          <a:p>
            <a:pPr algn="l"/>
            <a:r>
              <a:rPr lang="cs-CZ" b="0" i="0" dirty="0">
                <a:solidFill>
                  <a:srgbClr val="232323"/>
                </a:solidFill>
                <a:effectLst/>
                <a:latin typeface="Century Gothic" panose="020B0502020202020204" pitchFamily="34" charset="0"/>
              </a:rPr>
              <a:t>spojovat konzumaci alkoholických nápojů se zvýšenými tělesnými výkony nebo s řízením motorového vozidla,</a:t>
            </a:r>
          </a:p>
          <a:p>
            <a:pPr algn="l"/>
            <a:r>
              <a:rPr lang="cs-CZ" b="0" i="0" dirty="0">
                <a:solidFill>
                  <a:srgbClr val="232323"/>
                </a:solidFill>
                <a:effectLst/>
                <a:latin typeface="Century Gothic" panose="020B0502020202020204" pitchFamily="34" charset="0"/>
              </a:rPr>
              <a:t>vytvářet dojem, že konzumace alkoholických nápojů přispívá ke společenskému nebo sexuálnímu úspěchu,</a:t>
            </a:r>
          </a:p>
          <a:p>
            <a:endParaRPr lang="cs-CZ" dirty="0"/>
          </a:p>
        </p:txBody>
      </p:sp>
      <p:sp>
        <p:nvSpPr>
          <p:cNvPr id="4" name="Zástupný obsah 3">
            <a:extLst>
              <a:ext uri="{FF2B5EF4-FFF2-40B4-BE49-F238E27FC236}">
                <a16:creationId xmlns:a16="http://schemas.microsoft.com/office/drawing/2014/main" id="{4F8A3CDA-9C2B-42D8-80A7-9E62614CCFCD}"/>
              </a:ext>
            </a:extLst>
          </p:cNvPr>
          <p:cNvSpPr>
            <a:spLocks noGrp="1"/>
          </p:cNvSpPr>
          <p:nvPr>
            <p:ph sz="half" idx="2"/>
          </p:nvPr>
        </p:nvSpPr>
        <p:spPr/>
        <p:txBody>
          <a:bodyPr>
            <a:normAutofit/>
          </a:bodyPr>
          <a:lstStyle/>
          <a:p>
            <a:pPr algn="l"/>
            <a:r>
              <a:rPr lang="cs-CZ" b="0" i="0" dirty="0">
                <a:solidFill>
                  <a:srgbClr val="232323"/>
                </a:solidFill>
                <a:effectLst/>
                <a:latin typeface="Century Gothic" panose="020B0502020202020204" pitchFamily="34" charset="0"/>
              </a:rPr>
              <a:t>tvrdit, že alkoholické nápoje mají léčebné, stimulující nebo uklidňující účinky, nebo že jsou prostředkem řešení osobních konfliktů,</a:t>
            </a:r>
          </a:p>
          <a:p>
            <a:pPr algn="l"/>
            <a:r>
              <a:rPr lang="cs-CZ" b="0" i="0" dirty="0">
                <a:solidFill>
                  <a:srgbClr val="232323"/>
                </a:solidFill>
                <a:effectLst/>
                <a:latin typeface="Century Gothic" panose="020B0502020202020204" pitchFamily="34" charset="0"/>
              </a:rPr>
              <a:t>ukazovat abstinenci nebo umírněnost v požívání alkoholických nápojů v nepříznivém světle, nebo</a:t>
            </a:r>
          </a:p>
          <a:p>
            <a:pPr algn="l"/>
            <a:r>
              <a:rPr lang="cs-CZ" b="0" i="0" dirty="0">
                <a:solidFill>
                  <a:srgbClr val="232323"/>
                </a:solidFill>
                <a:effectLst/>
                <a:latin typeface="Century Gothic" panose="020B0502020202020204" pitchFamily="34" charset="0"/>
              </a:rPr>
              <a:t>zdůrazňovat vysoký obsah alkoholu jako pozitivní vlastnost alkoholického nápoje.</a:t>
            </a:r>
          </a:p>
          <a:p>
            <a:endParaRPr lang="cs-CZ" dirty="0"/>
          </a:p>
        </p:txBody>
      </p:sp>
    </p:spTree>
    <p:extLst>
      <p:ext uri="{BB962C8B-B14F-4D97-AF65-F5344CB8AC3E}">
        <p14:creationId xmlns:p14="http://schemas.microsoft.com/office/powerpoint/2010/main" val="138031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8D72A0-FE71-4E5B-99CA-A95185401108}"/>
              </a:ext>
            </a:extLst>
          </p:cNvPr>
          <p:cNvSpPr>
            <a:spLocks noGrp="1"/>
          </p:cNvSpPr>
          <p:nvPr>
            <p:ph type="title"/>
          </p:nvPr>
        </p:nvSpPr>
        <p:spPr/>
        <p:txBody>
          <a:bodyPr>
            <a:normAutofit/>
          </a:bodyPr>
          <a:lstStyle/>
          <a:p>
            <a:pPr algn="ctr"/>
            <a:r>
              <a:rPr lang="cs-CZ" sz="3600" b="1" dirty="0"/>
              <a:t>Potřebuji-li radu, obrátím se na Radu</a:t>
            </a:r>
          </a:p>
        </p:txBody>
      </p:sp>
      <p:sp>
        <p:nvSpPr>
          <p:cNvPr id="3" name="Zástupný obsah 2">
            <a:extLst>
              <a:ext uri="{FF2B5EF4-FFF2-40B4-BE49-F238E27FC236}">
                <a16:creationId xmlns:a16="http://schemas.microsoft.com/office/drawing/2014/main" id="{78F88BC3-D96E-4FB8-8EDB-6A99606EA5DA}"/>
              </a:ext>
            </a:extLst>
          </p:cNvPr>
          <p:cNvSpPr>
            <a:spLocks noGrp="1"/>
          </p:cNvSpPr>
          <p:nvPr>
            <p:ph sz="half" idx="1"/>
          </p:nvPr>
        </p:nvSpPr>
        <p:spPr>
          <a:xfrm>
            <a:off x="1066800" y="2103120"/>
            <a:ext cx="5727290" cy="4112286"/>
          </a:xfrm>
        </p:spPr>
        <p:txBody>
          <a:bodyPr>
            <a:normAutofit lnSpcReduction="10000"/>
          </a:bodyPr>
          <a:lstStyle/>
          <a:p>
            <a:r>
              <a:rPr lang="cs-CZ" dirty="0"/>
              <a:t>Všechny relevantní právní předpisy, včetně zákona č. 40/1995 Sb., o regulaci reklamy, jsou dostupné na webu Rady </a:t>
            </a:r>
            <a:r>
              <a:rPr lang="cs-CZ" dirty="0">
                <a:hlinkClick r:id="rId2"/>
              </a:rPr>
              <a:t>www.rrtv.gov.cz</a:t>
            </a:r>
            <a:r>
              <a:rPr lang="cs-CZ" dirty="0"/>
              <a:t>.</a:t>
            </a:r>
          </a:p>
          <a:p>
            <a:r>
              <a:rPr lang="cs-CZ" dirty="0"/>
              <a:t>Tamtéž je zveřejněno i Stanovisko Rady k výkladu zákonných kritérií rozlišujících služby </a:t>
            </a:r>
            <a:r>
              <a:rPr lang="cs-CZ" dirty="0" err="1"/>
              <a:t>influencerů</a:t>
            </a:r>
            <a:r>
              <a:rPr lang="cs-CZ" dirty="0"/>
              <a:t> jako audiovizuálních mediálních služeb na vyžádání.</a:t>
            </a:r>
          </a:p>
          <a:p>
            <a:r>
              <a:rPr lang="cs-CZ" dirty="0"/>
              <a:t>Nenajdu-li řešení svého problému na webu Rady, obrátím se na Radu přímo. </a:t>
            </a:r>
          </a:p>
          <a:p>
            <a:r>
              <a:rPr lang="cs-CZ" dirty="0"/>
              <a:t>Oporu mohu hledat i u oborových asociací, které zastupují zájmy </a:t>
            </a:r>
            <a:r>
              <a:rPr lang="cs-CZ" dirty="0" err="1"/>
              <a:t>influencerů</a:t>
            </a:r>
            <a:r>
              <a:rPr lang="cs-CZ" dirty="0"/>
              <a:t>. </a:t>
            </a:r>
          </a:p>
          <a:p>
            <a:r>
              <a:rPr lang="cs-CZ" dirty="0"/>
              <a:t>Sám se mohu zapojit do činnosti samoregulačních orgánů. </a:t>
            </a:r>
          </a:p>
          <a:p>
            <a:endParaRPr lang="cs-CZ" b="1" dirty="0"/>
          </a:p>
        </p:txBody>
      </p:sp>
      <p:pic>
        <p:nvPicPr>
          <p:cNvPr id="6" name="Obrázek 5">
            <a:extLst>
              <a:ext uri="{FF2B5EF4-FFF2-40B4-BE49-F238E27FC236}">
                <a16:creationId xmlns:a16="http://schemas.microsoft.com/office/drawing/2014/main" id="{30F8A79F-7866-41CA-9DA5-F6436AA896EC}"/>
              </a:ext>
            </a:extLst>
          </p:cNvPr>
          <p:cNvPicPr>
            <a:picLocks noChangeAspect="1"/>
          </p:cNvPicPr>
          <p:nvPr/>
        </p:nvPicPr>
        <p:blipFill>
          <a:blip r:embed="rId3"/>
          <a:stretch>
            <a:fillRect/>
          </a:stretch>
        </p:blipFill>
        <p:spPr>
          <a:xfrm>
            <a:off x="6971070" y="2287875"/>
            <a:ext cx="4849549" cy="3115916"/>
          </a:xfrm>
          <a:prstGeom prst="rect">
            <a:avLst/>
          </a:prstGeom>
        </p:spPr>
      </p:pic>
      <p:sp>
        <p:nvSpPr>
          <p:cNvPr id="8" name="Zástupný obsah 7">
            <a:extLst>
              <a:ext uri="{FF2B5EF4-FFF2-40B4-BE49-F238E27FC236}">
                <a16:creationId xmlns:a16="http://schemas.microsoft.com/office/drawing/2014/main" id="{FDB4DC18-8504-4382-8529-1A3DB136A9E4}"/>
              </a:ext>
            </a:extLst>
          </p:cNvPr>
          <p:cNvSpPr>
            <a:spLocks noGrp="1"/>
          </p:cNvSpPr>
          <p:nvPr>
            <p:ph sz="half" idx="2"/>
          </p:nvPr>
        </p:nvSpPr>
        <p:spPr/>
        <p:txBody>
          <a:bodyPr>
            <a:normAutofit lnSpcReduction="10000"/>
          </a:bodyPr>
          <a:lstStyle/>
          <a:p>
            <a:endParaRPr lang="cs-CZ" dirty="0"/>
          </a:p>
        </p:txBody>
      </p:sp>
    </p:spTree>
    <p:extLst>
      <p:ext uri="{BB962C8B-B14F-4D97-AF65-F5344CB8AC3E}">
        <p14:creationId xmlns:p14="http://schemas.microsoft.com/office/powerpoint/2010/main" val="302325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AA1F9-8053-4AFD-B271-C22C5AEB871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C791275F-7EEB-4910-94DD-0DAA14A8E1C1}"/>
              </a:ext>
            </a:extLst>
          </p:cNvPr>
          <p:cNvSpPr>
            <a:spLocks noGrp="1"/>
          </p:cNvSpPr>
          <p:nvPr>
            <p:ph idx="1"/>
          </p:nvPr>
        </p:nvSpPr>
        <p:spPr>
          <a:xfrm>
            <a:off x="1066800" y="1453896"/>
            <a:ext cx="10058400" cy="4581144"/>
          </a:xfrm>
        </p:spPr>
        <p:txBody>
          <a:bodyPr>
            <a:normAutofit/>
          </a:bodyPr>
          <a:lstStyle/>
          <a:p>
            <a:pPr marL="0" indent="0">
              <a:buNone/>
            </a:pPr>
            <a:r>
              <a:rPr lang="cs-CZ" sz="3200" b="1" dirty="0"/>
              <a:t>Děkuji Vám za pozornost </a:t>
            </a:r>
          </a:p>
          <a:p>
            <a:pPr marL="0" indent="0">
              <a:buNone/>
            </a:pPr>
            <a:r>
              <a:rPr lang="cs-CZ" sz="3200" b="1" dirty="0"/>
              <a:t>                                    </a:t>
            </a:r>
          </a:p>
          <a:p>
            <a:pPr marL="0" indent="0">
              <a:buNone/>
            </a:pPr>
            <a:endParaRPr lang="cs-CZ" sz="3200" b="1" dirty="0"/>
          </a:p>
          <a:p>
            <a:pPr marL="0" indent="0">
              <a:buNone/>
            </a:pPr>
            <a:endParaRPr lang="cs-CZ" sz="2000" b="1" dirty="0"/>
          </a:p>
          <a:p>
            <a:pPr marL="0" indent="0">
              <a:buNone/>
            </a:pPr>
            <a:endParaRPr lang="cs-CZ" sz="2000" b="1" dirty="0"/>
          </a:p>
          <a:p>
            <a:pPr marL="0" indent="0">
              <a:buNone/>
            </a:pPr>
            <a:endParaRPr lang="cs-CZ" sz="2000" b="1" dirty="0"/>
          </a:p>
          <a:p>
            <a:pPr marL="0" indent="0">
              <a:buNone/>
            </a:pPr>
            <a:r>
              <a:rPr lang="cs-CZ" sz="2000" b="1" dirty="0"/>
              <a:t>Vilma Hušková, Úřad RRTV, červen 2025</a:t>
            </a:r>
          </a:p>
          <a:p>
            <a:pPr marL="0" indent="0">
              <a:buNone/>
            </a:pPr>
            <a:endParaRPr lang="cs-CZ" sz="2000" b="1" dirty="0"/>
          </a:p>
          <a:p>
            <a:pPr marL="0" indent="0">
              <a:buNone/>
            </a:pPr>
            <a:endParaRPr lang="cs-CZ" sz="3200" b="1" dirty="0"/>
          </a:p>
        </p:txBody>
      </p:sp>
      <p:pic>
        <p:nvPicPr>
          <p:cNvPr id="4" name="Obrázek 3">
            <a:extLst>
              <a:ext uri="{FF2B5EF4-FFF2-40B4-BE49-F238E27FC236}">
                <a16:creationId xmlns:a16="http://schemas.microsoft.com/office/drawing/2014/main" id="{0CA66BD2-18B9-431C-83DF-5A7931C2D819}"/>
              </a:ext>
            </a:extLst>
          </p:cNvPr>
          <p:cNvPicPr>
            <a:picLocks noChangeAspect="1"/>
          </p:cNvPicPr>
          <p:nvPr/>
        </p:nvPicPr>
        <p:blipFill>
          <a:blip r:embed="rId2"/>
          <a:stretch>
            <a:fillRect/>
          </a:stretch>
        </p:blipFill>
        <p:spPr>
          <a:xfrm>
            <a:off x="7177548" y="2340077"/>
            <a:ext cx="3792794" cy="3792794"/>
          </a:xfrm>
          <a:prstGeom prst="rect">
            <a:avLst/>
          </a:prstGeom>
        </p:spPr>
      </p:pic>
    </p:spTree>
    <p:extLst>
      <p:ext uri="{BB962C8B-B14F-4D97-AF65-F5344CB8AC3E}">
        <p14:creationId xmlns:p14="http://schemas.microsoft.com/office/powerpoint/2010/main" val="231216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756AE9-BF7F-46B1-B959-1D603DD774B7}"/>
              </a:ext>
            </a:extLst>
          </p:cNvPr>
          <p:cNvSpPr>
            <a:spLocks noGrp="1"/>
          </p:cNvSpPr>
          <p:nvPr>
            <p:ph type="title"/>
          </p:nvPr>
        </p:nvSpPr>
        <p:spPr/>
        <p:txBody>
          <a:bodyPr>
            <a:normAutofit fontScale="90000"/>
          </a:bodyPr>
          <a:lstStyle/>
          <a:p>
            <a:pPr algn="ctr"/>
            <a:r>
              <a:rPr lang="cs-CZ" sz="4800" b="1" dirty="0"/>
              <a:t>Oblasti dozoru</a:t>
            </a:r>
            <a:br>
              <a:rPr lang="cs-CZ" sz="4800" b="1" dirty="0"/>
            </a:br>
            <a:endParaRPr lang="cs-CZ" dirty="0"/>
          </a:p>
        </p:txBody>
      </p:sp>
      <p:sp>
        <p:nvSpPr>
          <p:cNvPr id="3" name="Zástupný obsah 2">
            <a:extLst>
              <a:ext uri="{FF2B5EF4-FFF2-40B4-BE49-F238E27FC236}">
                <a16:creationId xmlns:a16="http://schemas.microsoft.com/office/drawing/2014/main" id="{62C1D746-9774-4CBC-A043-C5EEA2958E72}"/>
              </a:ext>
            </a:extLst>
          </p:cNvPr>
          <p:cNvSpPr>
            <a:spLocks noGrp="1"/>
          </p:cNvSpPr>
          <p:nvPr>
            <p:ph sz="half" idx="1"/>
          </p:nvPr>
        </p:nvSpPr>
        <p:spPr>
          <a:xfrm>
            <a:off x="795527" y="1600199"/>
            <a:ext cx="6352525" cy="4308987"/>
          </a:xfrm>
        </p:spPr>
        <p:txBody>
          <a:bodyPr>
            <a:normAutofit fontScale="70000" lnSpcReduction="20000"/>
          </a:bodyPr>
          <a:lstStyle/>
          <a:p>
            <a:pPr>
              <a:lnSpc>
                <a:spcPct val="120000"/>
              </a:lnSpc>
              <a:spcBef>
                <a:spcPts val="0"/>
              </a:spcBef>
            </a:pPr>
            <a:r>
              <a:rPr lang="cs-CZ" sz="4400" b="1" dirty="0"/>
              <a:t>Rozhlasové a televizní </a:t>
            </a:r>
          </a:p>
          <a:p>
            <a:pPr marL="0" indent="0">
              <a:lnSpc>
                <a:spcPct val="120000"/>
              </a:lnSpc>
              <a:spcBef>
                <a:spcPts val="0"/>
              </a:spcBef>
              <a:spcAft>
                <a:spcPts val="1200"/>
              </a:spcAft>
              <a:buNone/>
            </a:pPr>
            <a:r>
              <a:rPr lang="cs-CZ" sz="4400" b="1" dirty="0"/>
              <a:t>  vysílání / </a:t>
            </a:r>
            <a:r>
              <a:rPr lang="cs-CZ" sz="4400" b="1" dirty="0" err="1"/>
              <a:t>z.č</a:t>
            </a:r>
            <a:r>
              <a:rPr lang="cs-CZ" sz="4400" b="1" dirty="0"/>
              <a:t>. 231/2001 Sb.</a:t>
            </a:r>
          </a:p>
          <a:p>
            <a:pPr>
              <a:lnSpc>
                <a:spcPct val="120000"/>
              </a:lnSpc>
            </a:pPr>
            <a:r>
              <a:rPr lang="cs-CZ" sz="4400" b="1" dirty="0"/>
              <a:t>Audiovizuální mediální služby na vyžádání / z.č.132/2010 Sb.</a:t>
            </a:r>
          </a:p>
          <a:p>
            <a:pPr>
              <a:lnSpc>
                <a:spcPct val="120000"/>
              </a:lnSpc>
              <a:spcBef>
                <a:spcPts val="1800"/>
              </a:spcBef>
            </a:pPr>
            <a:r>
              <a:rPr lang="cs-CZ" sz="4400" b="1" dirty="0"/>
              <a:t>Služby platforem pro sdílení videonahrávek / </a:t>
            </a:r>
            <a:r>
              <a:rPr lang="cs-CZ" sz="4400" b="1" dirty="0" err="1"/>
              <a:t>z.č</a:t>
            </a:r>
            <a:r>
              <a:rPr lang="cs-CZ" sz="4400" b="1" dirty="0"/>
              <a:t>. 242/2022 Sb.</a:t>
            </a:r>
          </a:p>
          <a:p>
            <a:endParaRPr lang="cs-CZ" sz="3600" b="1" dirty="0"/>
          </a:p>
        </p:txBody>
      </p:sp>
      <p:sp>
        <p:nvSpPr>
          <p:cNvPr id="4" name="Zástupný obsah 3">
            <a:extLst>
              <a:ext uri="{FF2B5EF4-FFF2-40B4-BE49-F238E27FC236}">
                <a16:creationId xmlns:a16="http://schemas.microsoft.com/office/drawing/2014/main" id="{B05804A5-F5BD-40DB-BA22-EF823BEF79C3}"/>
              </a:ext>
            </a:extLst>
          </p:cNvPr>
          <p:cNvSpPr>
            <a:spLocks noGrp="1"/>
          </p:cNvSpPr>
          <p:nvPr>
            <p:ph sz="half" idx="2"/>
          </p:nvPr>
        </p:nvSpPr>
        <p:spPr>
          <a:xfrm>
            <a:off x="6821424" y="1600200"/>
            <a:ext cx="4663440" cy="4163034"/>
          </a:xfrm>
        </p:spPr>
        <p:txBody>
          <a:bodyPr>
            <a:normAutofit fontScale="70000" lnSpcReduction="20000"/>
          </a:bodyPr>
          <a:lstStyle/>
          <a:p>
            <a:endParaRPr lang="cs-CZ" sz="3600" b="1" dirty="0"/>
          </a:p>
          <a:p>
            <a:pPr>
              <a:lnSpc>
                <a:spcPct val="120000"/>
              </a:lnSpc>
              <a:spcBef>
                <a:spcPts val="1200"/>
              </a:spcBef>
            </a:pPr>
            <a:endParaRPr lang="cs-CZ" sz="3600" b="1" dirty="0"/>
          </a:p>
        </p:txBody>
      </p:sp>
      <p:pic>
        <p:nvPicPr>
          <p:cNvPr id="5" name="Obrázek 4">
            <a:extLst>
              <a:ext uri="{FF2B5EF4-FFF2-40B4-BE49-F238E27FC236}">
                <a16:creationId xmlns:a16="http://schemas.microsoft.com/office/drawing/2014/main" id="{8CB3ED30-7383-4777-91BF-72B67381CB24}"/>
              </a:ext>
            </a:extLst>
          </p:cNvPr>
          <p:cNvPicPr>
            <a:picLocks noChangeAspect="1"/>
          </p:cNvPicPr>
          <p:nvPr/>
        </p:nvPicPr>
        <p:blipFill>
          <a:blip r:embed="rId3"/>
          <a:stretch>
            <a:fillRect/>
          </a:stretch>
        </p:blipFill>
        <p:spPr>
          <a:xfrm>
            <a:off x="7262795" y="1600199"/>
            <a:ext cx="4133678" cy="4133678"/>
          </a:xfrm>
          <a:prstGeom prst="rect">
            <a:avLst/>
          </a:prstGeom>
        </p:spPr>
      </p:pic>
    </p:spTree>
    <p:extLst>
      <p:ext uri="{BB962C8B-B14F-4D97-AF65-F5344CB8AC3E}">
        <p14:creationId xmlns:p14="http://schemas.microsoft.com/office/powerpoint/2010/main" val="131957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252AE0-5E4C-49F7-8EAC-D7FC1BA53895}"/>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26319A7D-210B-4BFA-B46E-94B64DE3DCFD}"/>
              </a:ext>
            </a:extLst>
          </p:cNvPr>
          <p:cNvSpPr>
            <a:spLocks noGrp="1"/>
          </p:cNvSpPr>
          <p:nvPr>
            <p:ph sz="half" idx="1"/>
          </p:nvPr>
        </p:nvSpPr>
        <p:spPr>
          <a:xfrm>
            <a:off x="1066800" y="642594"/>
            <a:ext cx="4754880" cy="5209566"/>
          </a:xfrm>
        </p:spPr>
        <p:txBody>
          <a:bodyPr/>
          <a:lstStyle/>
          <a:p>
            <a:pPr marL="0" indent="0">
              <a:buNone/>
            </a:pPr>
            <a:r>
              <a:rPr lang="cs-CZ" sz="4400" b="1" dirty="0"/>
              <a:t>Audiovizuální mediální služby na vyžádání </a:t>
            </a:r>
          </a:p>
          <a:p>
            <a:endParaRPr lang="cs-CZ" dirty="0"/>
          </a:p>
        </p:txBody>
      </p:sp>
      <p:sp>
        <p:nvSpPr>
          <p:cNvPr id="4" name="Zástupný obsah 3">
            <a:extLst>
              <a:ext uri="{FF2B5EF4-FFF2-40B4-BE49-F238E27FC236}">
                <a16:creationId xmlns:a16="http://schemas.microsoft.com/office/drawing/2014/main" id="{ECAB8F3D-FABB-4185-ACEF-95AF1D3D469D}"/>
              </a:ext>
            </a:extLst>
          </p:cNvPr>
          <p:cNvSpPr>
            <a:spLocks noGrp="1"/>
          </p:cNvSpPr>
          <p:nvPr>
            <p:ph sz="half" idx="2"/>
          </p:nvPr>
        </p:nvSpPr>
        <p:spPr>
          <a:xfrm>
            <a:off x="6370320" y="642594"/>
            <a:ext cx="4754880" cy="5209566"/>
          </a:xfrm>
        </p:spPr>
        <p:txBody>
          <a:bodyPr/>
          <a:lstStyle/>
          <a:p>
            <a:pPr marL="0" indent="0">
              <a:buNone/>
            </a:pPr>
            <a:r>
              <a:rPr lang="cs-CZ" sz="4400" b="1" dirty="0"/>
              <a:t>Služby platforem pro sdílení videonahrávek</a:t>
            </a:r>
          </a:p>
          <a:p>
            <a:endParaRPr lang="cs-CZ" dirty="0"/>
          </a:p>
        </p:txBody>
      </p:sp>
      <p:pic>
        <p:nvPicPr>
          <p:cNvPr id="5" name="Obrázek 4">
            <a:extLst>
              <a:ext uri="{FF2B5EF4-FFF2-40B4-BE49-F238E27FC236}">
                <a16:creationId xmlns:a16="http://schemas.microsoft.com/office/drawing/2014/main" id="{65BEF9AB-0A47-4D26-8CE8-03E467A149A5}"/>
              </a:ext>
            </a:extLst>
          </p:cNvPr>
          <p:cNvPicPr>
            <a:picLocks noChangeAspect="1"/>
          </p:cNvPicPr>
          <p:nvPr/>
        </p:nvPicPr>
        <p:blipFill>
          <a:blip r:embed="rId3"/>
          <a:stretch>
            <a:fillRect/>
          </a:stretch>
        </p:blipFill>
        <p:spPr>
          <a:xfrm>
            <a:off x="1490472" y="2916936"/>
            <a:ext cx="3874008" cy="3424870"/>
          </a:xfrm>
          <a:prstGeom prst="rect">
            <a:avLst/>
          </a:prstGeom>
        </p:spPr>
      </p:pic>
      <p:pic>
        <p:nvPicPr>
          <p:cNvPr id="6" name="Obrázek 5">
            <a:extLst>
              <a:ext uri="{FF2B5EF4-FFF2-40B4-BE49-F238E27FC236}">
                <a16:creationId xmlns:a16="http://schemas.microsoft.com/office/drawing/2014/main" id="{FCC98EE9-5B91-4AAB-8826-B0CD107E6E6B}"/>
              </a:ext>
            </a:extLst>
          </p:cNvPr>
          <p:cNvPicPr>
            <a:picLocks noChangeAspect="1"/>
          </p:cNvPicPr>
          <p:nvPr/>
        </p:nvPicPr>
        <p:blipFill>
          <a:blip r:embed="rId4"/>
          <a:stretch>
            <a:fillRect/>
          </a:stretch>
        </p:blipFill>
        <p:spPr>
          <a:xfrm>
            <a:off x="6754760" y="2916936"/>
            <a:ext cx="3736259" cy="3424870"/>
          </a:xfrm>
          <a:prstGeom prst="rect">
            <a:avLst/>
          </a:prstGeom>
        </p:spPr>
      </p:pic>
    </p:spTree>
    <p:extLst>
      <p:ext uri="{BB962C8B-B14F-4D97-AF65-F5344CB8AC3E}">
        <p14:creationId xmlns:p14="http://schemas.microsoft.com/office/powerpoint/2010/main" val="1821762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F0430F-DCC0-4477-A0C4-3755390C4FAF}"/>
              </a:ext>
            </a:extLst>
          </p:cNvPr>
          <p:cNvSpPr>
            <a:spLocks noGrp="1"/>
          </p:cNvSpPr>
          <p:nvPr>
            <p:ph type="title"/>
          </p:nvPr>
        </p:nvSpPr>
        <p:spPr/>
        <p:txBody>
          <a:bodyPr>
            <a:normAutofit fontScale="90000"/>
          </a:bodyPr>
          <a:lstStyle/>
          <a:p>
            <a:pPr algn="ctr"/>
            <a:r>
              <a:rPr lang="cs-CZ" sz="4800" b="1" dirty="0"/>
              <a:t>Audiovizuální mediální služba na vyžádání </a:t>
            </a:r>
            <a:br>
              <a:rPr lang="cs-CZ" sz="4800" b="1" dirty="0"/>
            </a:br>
            <a:endParaRPr lang="cs-CZ" dirty="0"/>
          </a:p>
        </p:txBody>
      </p:sp>
      <p:sp>
        <p:nvSpPr>
          <p:cNvPr id="3" name="Zástupný obsah 2">
            <a:extLst>
              <a:ext uri="{FF2B5EF4-FFF2-40B4-BE49-F238E27FC236}">
                <a16:creationId xmlns:a16="http://schemas.microsoft.com/office/drawing/2014/main" id="{DBEDA379-4FCB-4C2C-A0C3-01B6660B05B4}"/>
              </a:ext>
            </a:extLst>
          </p:cNvPr>
          <p:cNvSpPr>
            <a:spLocks noGrp="1"/>
          </p:cNvSpPr>
          <p:nvPr>
            <p:ph sz="half" idx="1"/>
          </p:nvPr>
        </p:nvSpPr>
        <p:spPr>
          <a:xfrm>
            <a:off x="1066800" y="1700784"/>
            <a:ext cx="6129528" cy="4151376"/>
          </a:xfrm>
        </p:spPr>
        <p:txBody>
          <a:bodyPr>
            <a:normAutofit/>
          </a:bodyPr>
          <a:lstStyle/>
          <a:p>
            <a:pPr>
              <a:spcBef>
                <a:spcPts val="0"/>
              </a:spcBef>
            </a:pPr>
            <a:r>
              <a:rPr lang="cs-CZ" b="1" dirty="0"/>
              <a:t>Poskytování pořadů </a:t>
            </a:r>
          </a:p>
          <a:p>
            <a:pPr marL="0" indent="0">
              <a:spcBef>
                <a:spcPts val="0"/>
              </a:spcBef>
              <a:buNone/>
            </a:pPr>
            <a:r>
              <a:rPr lang="cs-CZ" b="1" dirty="0"/>
              <a:t>- široké veřejnosti</a:t>
            </a:r>
          </a:p>
          <a:p>
            <a:pPr marL="0" indent="0">
              <a:spcBef>
                <a:spcPts val="0"/>
              </a:spcBef>
              <a:buNone/>
            </a:pPr>
            <a:r>
              <a:rPr lang="cs-CZ" sz="1800" b="1" dirty="0">
                <a:solidFill>
                  <a:srgbClr val="000000"/>
                </a:solidFill>
                <a:effectLst/>
                <a:ea typeface="Calibri" panose="020F0502020204030204" pitchFamily="34" charset="0"/>
                <a:cs typeface="EUAlbertina"/>
              </a:rPr>
              <a:t>- v okamžiku zvoleném uživatelem, na jeho individuální žádost </a:t>
            </a:r>
          </a:p>
          <a:p>
            <a:pPr marL="0" indent="0">
              <a:spcBef>
                <a:spcPts val="0"/>
              </a:spcBef>
              <a:buNone/>
            </a:pPr>
            <a:r>
              <a:rPr lang="cs-CZ" sz="1800" b="1" dirty="0">
                <a:solidFill>
                  <a:srgbClr val="000000"/>
                </a:solidFill>
                <a:effectLst/>
                <a:ea typeface="Calibri" panose="020F0502020204030204" pitchFamily="34" charset="0"/>
                <a:cs typeface="EUAlbertina"/>
              </a:rPr>
              <a:t>- na základě katalogu pořadů sestaveného poskytovatelem.</a:t>
            </a:r>
          </a:p>
          <a:p>
            <a:r>
              <a:rPr lang="cs-CZ" b="1" dirty="0">
                <a:solidFill>
                  <a:srgbClr val="000000"/>
                </a:solidFill>
                <a:ea typeface="Calibri" panose="020F0502020204030204" pitchFamily="34" charset="0"/>
                <a:cs typeface="EUAlbertina"/>
              </a:rPr>
              <a:t>Z</a:t>
            </a:r>
            <a:r>
              <a:rPr lang="cs-CZ" sz="1800" b="1" dirty="0">
                <a:solidFill>
                  <a:srgbClr val="000000"/>
                </a:solidFill>
                <a:effectLst/>
                <a:ea typeface="Calibri" panose="020F0502020204030204" pitchFamily="34" charset="0"/>
                <a:cs typeface="EUAlbertina"/>
              </a:rPr>
              <a:t>a účelem informování, zábavy nebo vzdělávání.</a:t>
            </a:r>
          </a:p>
          <a:p>
            <a:r>
              <a:rPr lang="cs-CZ" b="1" dirty="0">
                <a:solidFill>
                  <a:srgbClr val="000000"/>
                </a:solidFill>
                <a:ea typeface="Calibri" panose="020F0502020204030204" pitchFamily="34" charset="0"/>
                <a:cs typeface="EUAlbertina"/>
              </a:rPr>
              <a:t>Soutěž s televizním vysíláním.</a:t>
            </a:r>
          </a:p>
          <a:p>
            <a:r>
              <a:rPr lang="cs-CZ" b="1" dirty="0">
                <a:solidFill>
                  <a:srgbClr val="000000"/>
                </a:solidFill>
                <a:ea typeface="Calibri" panose="020F0502020204030204" pitchFamily="34" charset="0"/>
                <a:cs typeface="EUAlbertina"/>
              </a:rPr>
              <a:t>R</a:t>
            </a:r>
            <a:r>
              <a:rPr lang="cs-CZ" sz="1800" b="1" dirty="0">
                <a:solidFill>
                  <a:srgbClr val="000000"/>
                </a:solidFill>
                <a:effectLst/>
                <a:ea typeface="Calibri" panose="020F0502020204030204" pitchFamily="34" charset="0"/>
                <a:cs typeface="EUAlbertina"/>
              </a:rPr>
              <a:t>edakční odpovědnost poskytovatel</a:t>
            </a:r>
            <a:r>
              <a:rPr lang="cs-CZ" b="1" dirty="0">
                <a:solidFill>
                  <a:srgbClr val="000000"/>
                </a:solidFill>
                <a:ea typeface="Calibri" panose="020F0502020204030204" pitchFamily="34" charset="0"/>
                <a:cs typeface="EUAlbertina"/>
              </a:rPr>
              <a:t>e.</a:t>
            </a:r>
          </a:p>
          <a:p>
            <a:r>
              <a:rPr lang="cs-CZ" b="1" dirty="0">
                <a:solidFill>
                  <a:srgbClr val="000000"/>
                </a:solidFill>
                <a:ea typeface="Calibri" panose="020F0502020204030204" pitchFamily="34" charset="0"/>
                <a:cs typeface="EUAlbertina"/>
              </a:rPr>
              <a:t>P</a:t>
            </a:r>
            <a:r>
              <a:rPr lang="cs-CZ" sz="1800" b="1" dirty="0">
                <a:solidFill>
                  <a:srgbClr val="000000"/>
                </a:solidFill>
                <a:effectLst/>
                <a:ea typeface="Calibri" panose="020F0502020204030204" pitchFamily="34" charset="0"/>
                <a:cs typeface="EUAlbertina"/>
              </a:rPr>
              <a:t>ovaha činnosti především </a:t>
            </a:r>
            <a:r>
              <a:rPr lang="cs-CZ" b="1" dirty="0">
                <a:solidFill>
                  <a:srgbClr val="000000"/>
                </a:solidFill>
                <a:ea typeface="Calibri" panose="020F0502020204030204" pitchFamily="34" charset="0"/>
                <a:cs typeface="EUAlbertina"/>
              </a:rPr>
              <a:t>hospodářské.</a:t>
            </a:r>
          </a:p>
          <a:p>
            <a:r>
              <a:rPr lang="cs-CZ" sz="1800" b="1" dirty="0">
                <a:solidFill>
                  <a:srgbClr val="000000"/>
                </a:solidFill>
                <a:effectLst/>
                <a:ea typeface="Calibri" panose="020F0502020204030204" pitchFamily="34" charset="0"/>
                <a:cs typeface="EUAlbertina"/>
              </a:rPr>
              <a:t>Poskytovatel služby usazen v České republice. </a:t>
            </a:r>
          </a:p>
        </p:txBody>
      </p:sp>
      <p:pic>
        <p:nvPicPr>
          <p:cNvPr id="5" name="Zástupný obsah 4">
            <a:extLst>
              <a:ext uri="{FF2B5EF4-FFF2-40B4-BE49-F238E27FC236}">
                <a16:creationId xmlns:a16="http://schemas.microsoft.com/office/drawing/2014/main" id="{666343B0-228F-4984-84D6-A003BD00E47A}"/>
              </a:ext>
            </a:extLst>
          </p:cNvPr>
          <p:cNvPicPr>
            <a:picLocks noGrp="1" noChangeAspect="1"/>
          </p:cNvPicPr>
          <p:nvPr>
            <p:ph sz="half" idx="2"/>
          </p:nvPr>
        </p:nvPicPr>
        <p:blipFill>
          <a:blip r:embed="rId3"/>
          <a:stretch>
            <a:fillRect/>
          </a:stretch>
        </p:blipFill>
        <p:spPr>
          <a:xfrm>
            <a:off x="7611294" y="1902428"/>
            <a:ext cx="3748087" cy="3748087"/>
          </a:xfrm>
          <a:prstGeom prst="rect">
            <a:avLst/>
          </a:prstGeom>
        </p:spPr>
      </p:pic>
    </p:spTree>
    <p:extLst>
      <p:ext uri="{BB962C8B-B14F-4D97-AF65-F5344CB8AC3E}">
        <p14:creationId xmlns:p14="http://schemas.microsoft.com/office/powerpoint/2010/main" val="347079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C2C8E6-42BE-43E9-8F10-ED75D8DB1593}"/>
              </a:ext>
            </a:extLst>
          </p:cNvPr>
          <p:cNvSpPr>
            <a:spLocks noGrp="1"/>
          </p:cNvSpPr>
          <p:nvPr>
            <p:ph type="title"/>
          </p:nvPr>
        </p:nvSpPr>
        <p:spPr/>
        <p:txBody>
          <a:bodyPr>
            <a:normAutofit fontScale="90000"/>
          </a:bodyPr>
          <a:lstStyle/>
          <a:p>
            <a:pPr algn="ctr"/>
            <a:r>
              <a:rPr lang="cs-CZ" sz="4800" b="1" dirty="0"/>
              <a:t>Služby platforem pro sdílení videonahrávek</a:t>
            </a:r>
            <a:endParaRPr lang="cs-CZ" dirty="0"/>
          </a:p>
        </p:txBody>
      </p:sp>
      <p:sp>
        <p:nvSpPr>
          <p:cNvPr id="3" name="Zástupný text 2">
            <a:extLst>
              <a:ext uri="{FF2B5EF4-FFF2-40B4-BE49-F238E27FC236}">
                <a16:creationId xmlns:a16="http://schemas.microsoft.com/office/drawing/2014/main" id="{04F699B8-FA3B-4301-9C38-9BBEAC3DEE8C}"/>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2A780372-C6D8-4425-BD34-EE28C72B040E}"/>
              </a:ext>
            </a:extLst>
          </p:cNvPr>
          <p:cNvSpPr>
            <a:spLocks noGrp="1"/>
          </p:cNvSpPr>
          <p:nvPr>
            <p:ph sz="half" idx="2"/>
          </p:nvPr>
        </p:nvSpPr>
        <p:spPr>
          <a:xfrm>
            <a:off x="1069848" y="2517058"/>
            <a:ext cx="5694746" cy="3439240"/>
          </a:xfrm>
        </p:spPr>
        <p:txBody>
          <a:bodyPr/>
          <a:lstStyle/>
          <a:p>
            <a:pPr>
              <a:spcBef>
                <a:spcPts val="0"/>
              </a:spcBef>
            </a:pPr>
            <a:r>
              <a:rPr lang="cs-CZ" b="1" dirty="0">
                <a:ea typeface="Calibri" panose="020F0502020204030204" pitchFamily="34" charset="0"/>
                <a:cs typeface="Times New Roman" panose="02020603050405020304" pitchFamily="18" charset="0"/>
              </a:rPr>
              <a:t>H</a:t>
            </a:r>
            <a:r>
              <a:rPr lang="cs-CZ" sz="1800" b="1" dirty="0">
                <a:effectLst/>
                <a:ea typeface="Calibri" panose="020F0502020204030204" pitchFamily="34" charset="0"/>
                <a:cs typeface="Times New Roman" panose="02020603050405020304" pitchFamily="18" charset="0"/>
              </a:rPr>
              <a:t>lavním účelem či zásadní funkcí poskytování </a:t>
            </a:r>
            <a:r>
              <a:rPr lang="cs-CZ" b="1" dirty="0">
                <a:ea typeface="Calibri" panose="020F0502020204030204" pitchFamily="34" charset="0"/>
                <a:cs typeface="Times New Roman" panose="02020603050405020304" pitchFamily="18" charset="0"/>
              </a:rPr>
              <a:t> </a:t>
            </a:r>
            <a:r>
              <a:rPr lang="cs-CZ" sz="1800" b="1" dirty="0">
                <a:effectLst/>
                <a:ea typeface="Calibri" panose="020F0502020204030204" pitchFamily="34" charset="0"/>
                <a:cs typeface="Times New Roman" panose="02020603050405020304" pitchFamily="18" charset="0"/>
              </a:rPr>
              <a:t>pořadů nebo videonahrávek široké veřejnosti</a:t>
            </a:r>
          </a:p>
          <a:p>
            <a:pPr marL="0" indent="0">
              <a:spcBef>
                <a:spcPts val="0"/>
              </a:spcBef>
              <a:spcAft>
                <a:spcPts val="600"/>
              </a:spcAft>
              <a:buNone/>
            </a:pPr>
            <a:r>
              <a:rPr lang="cs-CZ" sz="1800" b="1" dirty="0">
                <a:effectLst/>
                <a:ea typeface="Calibri" panose="020F0502020204030204" pitchFamily="34" charset="0"/>
                <a:cs typeface="Times New Roman" panose="02020603050405020304" pitchFamily="18" charset="0"/>
              </a:rPr>
              <a:t>- za účelem informování, zábavy nebo vzdělávání. </a:t>
            </a:r>
          </a:p>
          <a:p>
            <a:pPr>
              <a:spcAft>
                <a:spcPts val="600"/>
              </a:spcAft>
            </a:pPr>
            <a:r>
              <a:rPr lang="cs-CZ" b="1" dirty="0">
                <a:ea typeface="Calibri" panose="020F0502020204030204" pitchFamily="34" charset="0"/>
                <a:cs typeface="Times New Roman" panose="02020603050405020304" pitchFamily="18" charset="0"/>
              </a:rPr>
              <a:t>Poskytovatel nenese redakční odpovědnost, určuje pouze uspořádání.</a:t>
            </a:r>
          </a:p>
          <a:p>
            <a:pPr>
              <a:spcAft>
                <a:spcPts val="600"/>
              </a:spcAft>
            </a:pPr>
            <a:r>
              <a:rPr lang="cs-CZ" b="1" dirty="0">
                <a:ea typeface="Calibri" panose="020F0502020204030204" pitchFamily="34" charset="0"/>
                <a:cs typeface="Times New Roman" panose="02020603050405020304" pitchFamily="18" charset="0"/>
              </a:rPr>
              <a:t>S</a:t>
            </a:r>
            <a:r>
              <a:rPr lang="cs-CZ" sz="1800" b="1" dirty="0">
                <a:effectLst/>
                <a:ea typeface="Calibri" panose="020F0502020204030204" pitchFamily="34" charset="0"/>
                <a:cs typeface="Times New Roman" panose="02020603050405020304" pitchFamily="18" charset="0"/>
              </a:rPr>
              <a:t>lužba má povahu hospodářské činnosti.</a:t>
            </a:r>
          </a:p>
          <a:p>
            <a:r>
              <a:rPr lang="cs-CZ" b="1" dirty="0">
                <a:ea typeface="Calibri" panose="020F0502020204030204" pitchFamily="34" charset="0"/>
                <a:cs typeface="Times New Roman" panose="02020603050405020304" pitchFamily="18" charset="0"/>
              </a:rPr>
              <a:t>Poskytovatel v jurisdikci ČR.</a:t>
            </a:r>
            <a:endParaRPr lang="cs-CZ" b="1" dirty="0"/>
          </a:p>
          <a:p>
            <a:endParaRPr lang="cs-CZ" dirty="0"/>
          </a:p>
        </p:txBody>
      </p:sp>
      <p:sp>
        <p:nvSpPr>
          <p:cNvPr id="5" name="Zástupný text 4">
            <a:extLst>
              <a:ext uri="{FF2B5EF4-FFF2-40B4-BE49-F238E27FC236}">
                <a16:creationId xmlns:a16="http://schemas.microsoft.com/office/drawing/2014/main" id="{D88F718F-8C91-48A8-8CE4-D548519B3B0B}"/>
              </a:ext>
            </a:extLst>
          </p:cNvPr>
          <p:cNvSpPr>
            <a:spLocks noGrp="1"/>
          </p:cNvSpPr>
          <p:nvPr>
            <p:ph type="body" sz="quarter" idx="3"/>
          </p:nvPr>
        </p:nvSpPr>
        <p:spPr/>
        <p:txBody>
          <a:bodyPr/>
          <a:lstStyle/>
          <a:p>
            <a:endParaRPr lang="cs-CZ" dirty="0"/>
          </a:p>
        </p:txBody>
      </p:sp>
      <p:pic>
        <p:nvPicPr>
          <p:cNvPr id="7" name="Zástupný obsah 6">
            <a:extLst>
              <a:ext uri="{FF2B5EF4-FFF2-40B4-BE49-F238E27FC236}">
                <a16:creationId xmlns:a16="http://schemas.microsoft.com/office/drawing/2014/main" id="{83FDBF48-95E9-47E6-AB84-2A595C8868EA}"/>
              </a:ext>
            </a:extLst>
          </p:cNvPr>
          <p:cNvPicPr>
            <a:picLocks noGrp="1" noChangeAspect="1"/>
          </p:cNvPicPr>
          <p:nvPr>
            <p:ph sz="quarter" idx="4"/>
          </p:nvPr>
        </p:nvPicPr>
        <p:blipFill>
          <a:blip r:embed="rId3"/>
          <a:stretch>
            <a:fillRect/>
          </a:stretch>
        </p:blipFill>
        <p:spPr>
          <a:xfrm>
            <a:off x="6764594" y="2379406"/>
            <a:ext cx="4788309" cy="3576892"/>
          </a:xfrm>
          <a:prstGeom prst="rect">
            <a:avLst/>
          </a:prstGeom>
        </p:spPr>
      </p:pic>
    </p:spTree>
    <p:extLst>
      <p:ext uri="{BB962C8B-B14F-4D97-AF65-F5344CB8AC3E}">
        <p14:creationId xmlns:p14="http://schemas.microsoft.com/office/powerpoint/2010/main" val="1395873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D12D7A-0AAA-4A78-9239-FF01A5F225BD}"/>
              </a:ext>
            </a:extLst>
          </p:cNvPr>
          <p:cNvSpPr>
            <a:spLocks noGrp="1"/>
          </p:cNvSpPr>
          <p:nvPr>
            <p:ph type="title"/>
          </p:nvPr>
        </p:nvSpPr>
        <p:spPr/>
        <p:txBody>
          <a:bodyPr/>
          <a:lstStyle/>
          <a:p>
            <a:pPr algn="ctr"/>
            <a:r>
              <a:rPr lang="cs-CZ" b="1" dirty="0"/>
              <a:t>Kam patří </a:t>
            </a:r>
            <a:r>
              <a:rPr lang="cs-CZ" b="1" dirty="0" err="1"/>
              <a:t>influenceři</a:t>
            </a:r>
            <a:r>
              <a:rPr lang="cs-CZ" b="1" dirty="0"/>
              <a:t>?</a:t>
            </a:r>
          </a:p>
        </p:txBody>
      </p:sp>
      <p:sp>
        <p:nvSpPr>
          <p:cNvPr id="3" name="Zástupný text 2">
            <a:extLst>
              <a:ext uri="{FF2B5EF4-FFF2-40B4-BE49-F238E27FC236}">
                <a16:creationId xmlns:a16="http://schemas.microsoft.com/office/drawing/2014/main" id="{8204823C-68C9-4671-98B5-0BDF9CD530BF}"/>
              </a:ext>
            </a:extLst>
          </p:cNvPr>
          <p:cNvSpPr>
            <a:spLocks noGrp="1"/>
          </p:cNvSpPr>
          <p:nvPr>
            <p:ph type="body" idx="1"/>
          </p:nvPr>
        </p:nvSpPr>
        <p:spPr/>
        <p:txBody>
          <a:bodyPr/>
          <a:lstStyle/>
          <a:p>
            <a:endParaRPr lang="cs-CZ"/>
          </a:p>
        </p:txBody>
      </p:sp>
      <p:pic>
        <p:nvPicPr>
          <p:cNvPr id="7" name="Zástupný obsah 6">
            <a:extLst>
              <a:ext uri="{FF2B5EF4-FFF2-40B4-BE49-F238E27FC236}">
                <a16:creationId xmlns:a16="http://schemas.microsoft.com/office/drawing/2014/main" id="{15029794-68E1-4461-8938-397186EC7158}"/>
              </a:ext>
            </a:extLst>
          </p:cNvPr>
          <p:cNvPicPr>
            <a:picLocks noGrp="1" noChangeAspect="1"/>
          </p:cNvPicPr>
          <p:nvPr>
            <p:ph sz="half" idx="2"/>
          </p:nvPr>
        </p:nvPicPr>
        <p:blipFill>
          <a:blip r:embed="rId2"/>
          <a:stretch>
            <a:fillRect/>
          </a:stretch>
        </p:blipFill>
        <p:spPr>
          <a:xfrm>
            <a:off x="4041059" y="1939633"/>
            <a:ext cx="4149212" cy="4149212"/>
          </a:xfrm>
          <a:prstGeom prst="rect">
            <a:avLst/>
          </a:prstGeom>
        </p:spPr>
      </p:pic>
      <p:sp>
        <p:nvSpPr>
          <p:cNvPr id="5" name="Zástupný text 4">
            <a:extLst>
              <a:ext uri="{FF2B5EF4-FFF2-40B4-BE49-F238E27FC236}">
                <a16:creationId xmlns:a16="http://schemas.microsoft.com/office/drawing/2014/main" id="{519C87F4-7C28-4DB1-A500-00291176878E}"/>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175BBD20-C34E-4B93-97C5-17C17ED295CA}"/>
              </a:ext>
            </a:extLst>
          </p:cNvPr>
          <p:cNvSpPr>
            <a:spLocks noGrp="1"/>
          </p:cNvSpPr>
          <p:nvPr>
            <p:ph sz="quarter" idx="4"/>
          </p:nvPr>
        </p:nvSpPr>
        <p:spPr/>
        <p:txBody>
          <a:bodyPr/>
          <a:lstStyle/>
          <a:p>
            <a:endParaRPr lang="cs-CZ" dirty="0"/>
          </a:p>
        </p:txBody>
      </p:sp>
    </p:spTree>
    <p:extLst>
      <p:ext uri="{BB962C8B-B14F-4D97-AF65-F5344CB8AC3E}">
        <p14:creationId xmlns:p14="http://schemas.microsoft.com/office/powerpoint/2010/main" val="390336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0765D4-AE6A-422E-91AA-2F91E8AACF7F}"/>
              </a:ext>
            </a:extLst>
          </p:cNvPr>
          <p:cNvSpPr>
            <a:spLocks noGrp="1"/>
          </p:cNvSpPr>
          <p:nvPr>
            <p:ph type="title"/>
          </p:nvPr>
        </p:nvSpPr>
        <p:spPr>
          <a:xfrm>
            <a:off x="1066800" y="642594"/>
            <a:ext cx="10058400" cy="1009226"/>
          </a:xfrm>
        </p:spPr>
        <p:txBody>
          <a:bodyPr>
            <a:normAutofit/>
          </a:bodyPr>
          <a:lstStyle/>
          <a:p>
            <a:endParaRPr lang="cs-CZ" dirty="0"/>
          </a:p>
        </p:txBody>
      </p:sp>
      <p:sp>
        <p:nvSpPr>
          <p:cNvPr id="3" name="Zástupný text 2">
            <a:extLst>
              <a:ext uri="{FF2B5EF4-FFF2-40B4-BE49-F238E27FC236}">
                <a16:creationId xmlns:a16="http://schemas.microsoft.com/office/drawing/2014/main" id="{6CB09A85-2324-43F8-8D8E-C00F047086BC}"/>
              </a:ext>
            </a:extLst>
          </p:cNvPr>
          <p:cNvSpPr>
            <a:spLocks noGrp="1"/>
          </p:cNvSpPr>
          <p:nvPr>
            <p:ph type="body" idx="1"/>
          </p:nvPr>
        </p:nvSpPr>
        <p:spPr>
          <a:xfrm flipV="1">
            <a:off x="1069848" y="1189703"/>
            <a:ext cx="4754880" cy="884631"/>
          </a:xfrm>
        </p:spPr>
        <p:txBody>
          <a:bodyPr/>
          <a:lstStyle/>
          <a:p>
            <a:endParaRPr lang="cs-CZ" dirty="0"/>
          </a:p>
        </p:txBody>
      </p:sp>
      <p:sp>
        <p:nvSpPr>
          <p:cNvPr id="4" name="Zástupný obsah 3">
            <a:extLst>
              <a:ext uri="{FF2B5EF4-FFF2-40B4-BE49-F238E27FC236}">
                <a16:creationId xmlns:a16="http://schemas.microsoft.com/office/drawing/2014/main" id="{2CA30F5B-B67E-48BC-B2B4-07D2852004FA}"/>
              </a:ext>
            </a:extLst>
          </p:cNvPr>
          <p:cNvSpPr>
            <a:spLocks noGrp="1"/>
          </p:cNvSpPr>
          <p:nvPr>
            <p:ph sz="half" idx="2"/>
          </p:nvPr>
        </p:nvSpPr>
        <p:spPr>
          <a:xfrm>
            <a:off x="1069848" y="1337187"/>
            <a:ext cx="4754880" cy="4619111"/>
          </a:xfrm>
        </p:spPr>
        <p:txBody>
          <a:bodyPr>
            <a:noAutofit/>
          </a:bodyPr>
          <a:lstStyle/>
          <a:p>
            <a:pPr marL="0" indent="0">
              <a:buNone/>
            </a:pPr>
            <a:r>
              <a:rPr lang="cs-CZ" sz="3600" b="1" dirty="0"/>
              <a:t>Jak poznám, že už nejsem jen </a:t>
            </a:r>
            <a:r>
              <a:rPr lang="cs-CZ" sz="3600" b="1" dirty="0" err="1"/>
              <a:t>influencer</a:t>
            </a:r>
            <a:r>
              <a:rPr lang="cs-CZ" sz="3600" b="1" dirty="0"/>
              <a:t>, ale stal jsem se poskytovatelem audiovizuální mediální služby na vyžádání?</a:t>
            </a:r>
          </a:p>
        </p:txBody>
      </p:sp>
      <p:sp>
        <p:nvSpPr>
          <p:cNvPr id="5" name="Zástupný text 4">
            <a:extLst>
              <a:ext uri="{FF2B5EF4-FFF2-40B4-BE49-F238E27FC236}">
                <a16:creationId xmlns:a16="http://schemas.microsoft.com/office/drawing/2014/main" id="{4353E81C-1439-4D6A-A1E9-2F46196257F4}"/>
              </a:ext>
            </a:extLst>
          </p:cNvPr>
          <p:cNvSpPr>
            <a:spLocks noGrp="1"/>
          </p:cNvSpPr>
          <p:nvPr>
            <p:ph type="body" sz="quarter" idx="3"/>
          </p:nvPr>
        </p:nvSpPr>
        <p:spPr/>
        <p:txBody>
          <a:bodyPr/>
          <a:lstStyle/>
          <a:p>
            <a:endParaRPr lang="cs-CZ"/>
          </a:p>
        </p:txBody>
      </p:sp>
      <p:pic>
        <p:nvPicPr>
          <p:cNvPr id="7" name="Zástupný obsah 6">
            <a:extLst>
              <a:ext uri="{FF2B5EF4-FFF2-40B4-BE49-F238E27FC236}">
                <a16:creationId xmlns:a16="http://schemas.microsoft.com/office/drawing/2014/main" id="{652BB30A-0C84-42D9-8A8B-222476FB76B9}"/>
              </a:ext>
            </a:extLst>
          </p:cNvPr>
          <p:cNvPicPr>
            <a:picLocks noGrp="1" noChangeAspect="1"/>
          </p:cNvPicPr>
          <p:nvPr>
            <p:ph sz="quarter" idx="4"/>
          </p:nvPr>
        </p:nvPicPr>
        <p:blipFill>
          <a:blip r:embed="rId2"/>
          <a:stretch>
            <a:fillRect/>
          </a:stretch>
        </p:blipFill>
        <p:spPr>
          <a:xfrm>
            <a:off x="6046478" y="1560539"/>
            <a:ext cx="5408660" cy="4172405"/>
          </a:xfrm>
          <a:prstGeom prst="rect">
            <a:avLst/>
          </a:prstGeom>
        </p:spPr>
      </p:pic>
    </p:spTree>
    <p:extLst>
      <p:ext uri="{BB962C8B-B14F-4D97-AF65-F5344CB8AC3E}">
        <p14:creationId xmlns:p14="http://schemas.microsoft.com/office/powerpoint/2010/main" val="4054448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A17B2-E2DD-461C-BD80-E0E266C86A25}"/>
              </a:ext>
            </a:extLst>
          </p:cNvPr>
          <p:cNvSpPr>
            <a:spLocks noGrp="1"/>
          </p:cNvSpPr>
          <p:nvPr>
            <p:ph type="title"/>
          </p:nvPr>
        </p:nvSpPr>
        <p:spPr>
          <a:xfrm>
            <a:off x="1066800" y="642594"/>
            <a:ext cx="10058400" cy="802748"/>
          </a:xfrm>
        </p:spPr>
        <p:txBody>
          <a:bodyPr>
            <a:normAutofit/>
          </a:bodyPr>
          <a:lstStyle/>
          <a:p>
            <a:pPr algn="ctr"/>
            <a:r>
              <a:rPr lang="cs-CZ" sz="2400" b="1" dirty="0"/>
              <a:t>Stanovisko Rady </a:t>
            </a:r>
          </a:p>
        </p:txBody>
      </p:sp>
      <p:sp>
        <p:nvSpPr>
          <p:cNvPr id="3" name="Zástupný text 2">
            <a:extLst>
              <a:ext uri="{FF2B5EF4-FFF2-40B4-BE49-F238E27FC236}">
                <a16:creationId xmlns:a16="http://schemas.microsoft.com/office/drawing/2014/main" id="{D9DB6FB8-B6E9-48D2-B9D2-6DDB1419B3E2}"/>
              </a:ext>
            </a:extLst>
          </p:cNvPr>
          <p:cNvSpPr>
            <a:spLocks noGrp="1"/>
          </p:cNvSpPr>
          <p:nvPr>
            <p:ph type="body" idx="1"/>
          </p:nvPr>
        </p:nvSpPr>
        <p:spPr>
          <a:xfrm>
            <a:off x="1069848" y="1278194"/>
            <a:ext cx="4754880" cy="802748"/>
          </a:xfrm>
        </p:spPr>
        <p:txBody>
          <a:bodyPr/>
          <a:lstStyle/>
          <a:p>
            <a:r>
              <a:rPr lang="cs-CZ" dirty="0"/>
              <a:t>Splňuji základní definiční kritéria?</a:t>
            </a:r>
          </a:p>
        </p:txBody>
      </p:sp>
      <p:sp>
        <p:nvSpPr>
          <p:cNvPr id="4" name="Zástupný obsah 3">
            <a:extLst>
              <a:ext uri="{FF2B5EF4-FFF2-40B4-BE49-F238E27FC236}">
                <a16:creationId xmlns:a16="http://schemas.microsoft.com/office/drawing/2014/main" id="{55FE8F4B-962E-49AD-B528-37018A284F97}"/>
              </a:ext>
            </a:extLst>
          </p:cNvPr>
          <p:cNvSpPr>
            <a:spLocks noGrp="1"/>
          </p:cNvSpPr>
          <p:nvPr>
            <p:ph sz="half" idx="2"/>
          </p:nvPr>
        </p:nvSpPr>
        <p:spPr>
          <a:xfrm>
            <a:off x="1069848" y="1966452"/>
            <a:ext cx="4754880" cy="3989846"/>
          </a:xfrm>
        </p:spPr>
        <p:txBody>
          <a:bodyPr>
            <a:normAutofit fontScale="92500"/>
          </a:bodyPr>
          <a:lstStyle/>
          <a:p>
            <a:r>
              <a:rPr lang="cs-CZ" dirty="0"/>
              <a:t>Poskytuji pořady?</a:t>
            </a:r>
          </a:p>
          <a:p>
            <a:r>
              <a:rPr lang="cs-CZ" dirty="0"/>
              <a:t>Je moje služba určena široké veřejnosti?</a:t>
            </a:r>
          </a:p>
          <a:p>
            <a:r>
              <a:rPr lang="cs-CZ" dirty="0"/>
              <a:t>Vytvářím katalog pořadů?</a:t>
            </a:r>
          </a:p>
          <a:p>
            <a:r>
              <a:rPr lang="cs-CZ" dirty="0"/>
              <a:t>Je mým cílem bavit, vzdělávat, informovat?</a:t>
            </a:r>
          </a:p>
          <a:p>
            <a:r>
              <a:rPr lang="cs-CZ" dirty="0"/>
              <a:t>Soutěží moje služba s televizním vysíláním?</a:t>
            </a:r>
          </a:p>
          <a:p>
            <a:r>
              <a:rPr lang="cs-CZ" dirty="0"/>
              <a:t>Mám nad obsahem redakční odpovědnost?</a:t>
            </a:r>
          </a:p>
          <a:p>
            <a:r>
              <a:rPr lang="cs-CZ" dirty="0"/>
              <a:t>Má moje služba charakter hospodářské činnosti?</a:t>
            </a:r>
          </a:p>
          <a:p>
            <a:r>
              <a:rPr lang="cs-CZ" dirty="0"/>
              <a:t>Jsem usazen v České republice? </a:t>
            </a:r>
          </a:p>
          <a:p>
            <a:endParaRPr lang="cs-CZ" dirty="0"/>
          </a:p>
        </p:txBody>
      </p:sp>
      <p:sp>
        <p:nvSpPr>
          <p:cNvPr id="5" name="Zástupný text 4">
            <a:extLst>
              <a:ext uri="{FF2B5EF4-FFF2-40B4-BE49-F238E27FC236}">
                <a16:creationId xmlns:a16="http://schemas.microsoft.com/office/drawing/2014/main" id="{0F18ABD4-F883-4832-B667-AC7C28149C83}"/>
              </a:ext>
            </a:extLst>
          </p:cNvPr>
          <p:cNvSpPr>
            <a:spLocks noGrp="1"/>
          </p:cNvSpPr>
          <p:nvPr>
            <p:ph type="body" sz="quarter" idx="3"/>
          </p:nvPr>
        </p:nvSpPr>
        <p:spPr>
          <a:xfrm>
            <a:off x="6373368" y="1356852"/>
            <a:ext cx="4754880" cy="609600"/>
          </a:xfrm>
        </p:spPr>
        <p:txBody>
          <a:bodyPr/>
          <a:lstStyle/>
          <a:p>
            <a:r>
              <a:rPr lang="cs-CZ" dirty="0"/>
              <a:t>Splňuji prahové hodnoty?</a:t>
            </a:r>
          </a:p>
        </p:txBody>
      </p:sp>
      <p:sp>
        <p:nvSpPr>
          <p:cNvPr id="6" name="Zástupný obsah 5">
            <a:extLst>
              <a:ext uri="{FF2B5EF4-FFF2-40B4-BE49-F238E27FC236}">
                <a16:creationId xmlns:a16="http://schemas.microsoft.com/office/drawing/2014/main" id="{6639A101-0C5E-4DEE-81B3-A83A6347C706}"/>
              </a:ext>
            </a:extLst>
          </p:cNvPr>
          <p:cNvSpPr>
            <a:spLocks noGrp="1"/>
          </p:cNvSpPr>
          <p:nvPr>
            <p:ph sz="quarter" idx="4"/>
          </p:nvPr>
        </p:nvSpPr>
        <p:spPr>
          <a:xfrm>
            <a:off x="6096000" y="1966452"/>
            <a:ext cx="5130571" cy="3990529"/>
          </a:xfrm>
        </p:spPr>
        <p:txBody>
          <a:bodyPr>
            <a:normAutofit fontScale="92500"/>
          </a:bodyPr>
          <a:lstStyle/>
          <a:p>
            <a:r>
              <a:rPr lang="cs-CZ" dirty="0"/>
              <a:t>500 000 zhlédnutí v průměru na jednu zveřejněnou videonahrávku na jedné využívané platformě za jeden rok?</a:t>
            </a:r>
          </a:p>
          <a:p>
            <a:r>
              <a:rPr lang="cs-CZ" dirty="0"/>
              <a:t>minimální počet 52 zveřejněných videonahrávek na jedné využívané platformě za jeden rok?</a:t>
            </a:r>
          </a:p>
          <a:p>
            <a:r>
              <a:rPr lang="cs-CZ" dirty="0"/>
              <a:t>roční příjem z této činnosti přesahuje 50 000 Kč za jeden rok? </a:t>
            </a:r>
          </a:p>
          <a:p>
            <a:endParaRPr lang="cs-CZ" dirty="0"/>
          </a:p>
        </p:txBody>
      </p:sp>
      <p:pic>
        <p:nvPicPr>
          <p:cNvPr id="7" name="Obrázek 6">
            <a:extLst>
              <a:ext uri="{FF2B5EF4-FFF2-40B4-BE49-F238E27FC236}">
                <a16:creationId xmlns:a16="http://schemas.microsoft.com/office/drawing/2014/main" id="{1539FEE1-55A9-4C0B-99C6-5381E83A2AA5}"/>
              </a:ext>
            </a:extLst>
          </p:cNvPr>
          <p:cNvPicPr>
            <a:picLocks noChangeAspect="1"/>
          </p:cNvPicPr>
          <p:nvPr/>
        </p:nvPicPr>
        <p:blipFill>
          <a:blip r:embed="rId2"/>
          <a:stretch>
            <a:fillRect/>
          </a:stretch>
        </p:blipFill>
        <p:spPr>
          <a:xfrm>
            <a:off x="8780206" y="4229896"/>
            <a:ext cx="2140040" cy="2140040"/>
          </a:xfrm>
          <a:prstGeom prst="rect">
            <a:avLst/>
          </a:prstGeom>
        </p:spPr>
      </p:pic>
    </p:spTree>
    <p:extLst>
      <p:ext uri="{BB962C8B-B14F-4D97-AF65-F5344CB8AC3E}">
        <p14:creationId xmlns:p14="http://schemas.microsoft.com/office/powerpoint/2010/main" val="167277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8DD3B1-C27C-4057-B1A4-3E65DBC0E76D}"/>
              </a:ext>
            </a:extLst>
          </p:cNvPr>
          <p:cNvSpPr>
            <a:spLocks noGrp="1"/>
          </p:cNvSpPr>
          <p:nvPr>
            <p:ph type="title"/>
          </p:nvPr>
        </p:nvSpPr>
        <p:spPr/>
        <p:txBody>
          <a:bodyPr>
            <a:normAutofit/>
          </a:bodyPr>
          <a:lstStyle/>
          <a:p>
            <a:pPr algn="ctr"/>
            <a:r>
              <a:rPr lang="cs-CZ" sz="3600" b="1" dirty="0"/>
              <a:t>Jsou nějaké výjimky?</a:t>
            </a:r>
          </a:p>
        </p:txBody>
      </p:sp>
      <p:sp>
        <p:nvSpPr>
          <p:cNvPr id="3" name="Zástupný text 2">
            <a:extLst>
              <a:ext uri="{FF2B5EF4-FFF2-40B4-BE49-F238E27FC236}">
                <a16:creationId xmlns:a16="http://schemas.microsoft.com/office/drawing/2014/main" id="{F39CE102-8726-45CB-8038-766FBA4A8800}"/>
              </a:ext>
            </a:extLst>
          </p:cNvPr>
          <p:cNvSpPr>
            <a:spLocks noGrp="1"/>
          </p:cNvSpPr>
          <p:nvPr>
            <p:ph type="body" idx="1"/>
          </p:nvPr>
        </p:nvSpPr>
        <p:spPr>
          <a:xfrm>
            <a:off x="1069848" y="2074334"/>
            <a:ext cx="4754880" cy="45719"/>
          </a:xfrm>
        </p:spPr>
        <p:txBody>
          <a:bodyPr>
            <a:normAutofit fontScale="25000" lnSpcReduction="20000"/>
          </a:bodyPr>
          <a:lstStyle/>
          <a:p>
            <a:endParaRPr lang="cs-CZ" dirty="0"/>
          </a:p>
        </p:txBody>
      </p:sp>
      <p:sp>
        <p:nvSpPr>
          <p:cNvPr id="4" name="Zástupný obsah 3">
            <a:extLst>
              <a:ext uri="{FF2B5EF4-FFF2-40B4-BE49-F238E27FC236}">
                <a16:creationId xmlns:a16="http://schemas.microsoft.com/office/drawing/2014/main" id="{AFD80D84-4046-4B57-865C-E2A189B2606A}"/>
              </a:ext>
            </a:extLst>
          </p:cNvPr>
          <p:cNvSpPr>
            <a:spLocks noGrp="1"/>
          </p:cNvSpPr>
          <p:nvPr>
            <p:ph sz="half" idx="2"/>
          </p:nvPr>
        </p:nvSpPr>
        <p:spPr>
          <a:xfrm>
            <a:off x="1069848" y="2120054"/>
            <a:ext cx="4754880" cy="3836244"/>
          </a:xfrm>
        </p:spPr>
        <p:txBody>
          <a:bodyPr>
            <a:normAutofit fontScale="77500" lnSpcReduction="20000"/>
          </a:bodyPr>
          <a:lstStyle/>
          <a:p>
            <a:pPr marL="0" indent="0" algn="just">
              <a:lnSpc>
                <a:spcPct val="120000"/>
              </a:lnSpc>
              <a:spcBef>
                <a:spcPts val="0"/>
              </a:spcBef>
              <a:buNone/>
            </a:pPr>
            <a:r>
              <a:rPr lang="cs-CZ" sz="2600" dirty="0">
                <a:effectLst/>
                <a:latin typeface="Century Gothic" panose="020B0502020202020204" pitchFamily="34" charset="0"/>
                <a:ea typeface="Calibri" panose="020F0502020204030204" pitchFamily="34" charset="0"/>
                <a:cs typeface="Calibri" panose="020F0502020204030204" pitchFamily="34" charset="0"/>
              </a:rPr>
              <a:t>Podmínka hospodářské činnosti zpravidla není splněna u institucí a organizací, které mají charakter či účel činnosti vzdělávací, osvětové, kulturní, správní, náboženské apod. </a:t>
            </a:r>
            <a:endParaRPr lang="cs-CZ" sz="2600" dirty="0">
              <a:effectLst/>
              <a:latin typeface="Century Gothic" panose="020B0502020202020204" pitchFamily="34" charset="0"/>
              <a:ea typeface="Calibri" panose="020F0502020204030204" pitchFamily="34" charset="0"/>
              <a:cs typeface="Times New Roman" panose="02020603050405020304" pitchFamily="18" charset="0"/>
            </a:endParaRPr>
          </a:p>
          <a:p>
            <a:pPr marL="449580" algn="just">
              <a:lnSpc>
                <a:spcPct val="120000"/>
              </a:lnSpc>
              <a:spcBef>
                <a:spcPts val="0"/>
              </a:spcBef>
            </a:pPr>
            <a:endParaRPr lang="cs-CZ" sz="3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5" name="Zástupný text 4">
            <a:extLst>
              <a:ext uri="{FF2B5EF4-FFF2-40B4-BE49-F238E27FC236}">
                <a16:creationId xmlns:a16="http://schemas.microsoft.com/office/drawing/2014/main" id="{2FDAB2BA-AE94-4947-8E75-AE0604D3B300}"/>
              </a:ext>
            </a:extLst>
          </p:cNvPr>
          <p:cNvSpPr>
            <a:spLocks noGrp="1"/>
          </p:cNvSpPr>
          <p:nvPr>
            <p:ph type="body" sz="quarter" idx="3"/>
          </p:nvPr>
        </p:nvSpPr>
        <p:spPr>
          <a:xfrm flipV="1">
            <a:off x="6373368" y="2014193"/>
            <a:ext cx="4754880" cy="417815"/>
          </a:xfrm>
        </p:spPr>
        <p:txBody>
          <a:bodyPr>
            <a:normAutofit fontScale="25000" lnSpcReduction="20000"/>
          </a:bodyPr>
          <a:lstStyle/>
          <a:p>
            <a:endParaRPr lang="cs-CZ" sz="1800" dirty="0"/>
          </a:p>
        </p:txBody>
      </p:sp>
      <p:sp>
        <p:nvSpPr>
          <p:cNvPr id="6" name="Zástupný obsah 5">
            <a:extLst>
              <a:ext uri="{FF2B5EF4-FFF2-40B4-BE49-F238E27FC236}">
                <a16:creationId xmlns:a16="http://schemas.microsoft.com/office/drawing/2014/main" id="{AE3391A2-91E4-4D3C-96BF-523B7DB73FAA}"/>
              </a:ext>
            </a:extLst>
          </p:cNvPr>
          <p:cNvSpPr>
            <a:spLocks noGrp="1"/>
          </p:cNvSpPr>
          <p:nvPr>
            <p:ph sz="quarter" idx="4"/>
          </p:nvPr>
        </p:nvSpPr>
        <p:spPr>
          <a:xfrm>
            <a:off x="6373368" y="2432008"/>
            <a:ext cx="4754880" cy="3524973"/>
          </a:xfrm>
        </p:spPr>
        <p:txBody>
          <a:bodyPr>
            <a:normAutofit fontScale="77500" lnSpcReduction="20000"/>
          </a:bodyPr>
          <a:lstStyle/>
          <a:p>
            <a:pPr algn="just">
              <a:lnSpc>
                <a:spcPct val="120000"/>
              </a:lnSpc>
              <a:spcBef>
                <a:spcPts val="0"/>
              </a:spcBef>
            </a:pPr>
            <a:r>
              <a:rPr lang="cs-CZ" sz="2200" dirty="0">
                <a:effectLst/>
                <a:latin typeface="Century Gothic" panose="020B0502020202020204" pitchFamily="34" charset="0"/>
                <a:ea typeface="Calibri" panose="020F0502020204030204" pitchFamily="34" charset="0"/>
                <a:cs typeface="Calibri" panose="020F0502020204030204" pitchFamily="34" charset="0"/>
              </a:rPr>
              <a:t>Školy, mimoškolní vzdělávací instituce a výzkumné instituce; </a:t>
            </a:r>
            <a:endParaRPr lang="cs-CZ" sz="22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cs-CZ" sz="2200" dirty="0">
                <a:effectLst/>
                <a:latin typeface="Century Gothic" panose="020B0502020202020204" pitchFamily="34" charset="0"/>
                <a:ea typeface="Calibri" panose="020F0502020204030204" pitchFamily="34" charset="0"/>
                <a:cs typeface="Calibri" panose="020F0502020204030204" pitchFamily="34" charset="0"/>
              </a:rPr>
              <a:t>Muzea, divadla, knihovny, galerie a další kulturní instituce; </a:t>
            </a:r>
            <a:endParaRPr lang="cs-CZ" sz="22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cs-CZ" sz="2200" dirty="0">
                <a:effectLst/>
                <a:latin typeface="Century Gothic" panose="020B0502020202020204" pitchFamily="34" charset="0"/>
                <a:ea typeface="Calibri" panose="020F0502020204030204" pitchFamily="34" charset="0"/>
                <a:cs typeface="Calibri" panose="020F0502020204030204" pitchFamily="34" charset="0"/>
              </a:rPr>
              <a:t>Instituce veřejné správy (tj. ministerstva, úřady, soudy, samospráva, policie, profesní komory, veřejné zdravotní pojišťovny atd.);</a:t>
            </a:r>
            <a:endParaRPr lang="cs-CZ" sz="22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cs-CZ" sz="2200" dirty="0">
                <a:effectLst/>
                <a:latin typeface="Century Gothic" panose="020B0502020202020204" pitchFamily="34" charset="0"/>
                <a:ea typeface="Calibri" panose="020F0502020204030204" pitchFamily="34" charset="0"/>
                <a:cs typeface="Calibri" panose="020F0502020204030204" pitchFamily="34" charset="0"/>
              </a:rPr>
              <a:t>Politické strany a hnutí; </a:t>
            </a:r>
            <a:endParaRPr lang="cs-CZ" sz="22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cs-CZ" sz="2200" dirty="0">
                <a:effectLst/>
                <a:latin typeface="Century Gothic" panose="020B0502020202020204" pitchFamily="34" charset="0"/>
                <a:ea typeface="Calibri" panose="020F0502020204030204" pitchFamily="34" charset="0"/>
                <a:cs typeface="Calibri" panose="020F0502020204030204" pitchFamily="34" charset="0"/>
              </a:rPr>
              <a:t>Neziskové organizace (spolky, nadace, ústavy);</a:t>
            </a:r>
            <a:endParaRPr lang="cs-CZ" sz="22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cs-CZ" sz="2200" dirty="0">
                <a:effectLst/>
                <a:latin typeface="Century Gothic" panose="020B0502020202020204" pitchFamily="34" charset="0"/>
                <a:ea typeface="Calibri" panose="020F0502020204030204" pitchFamily="34" charset="0"/>
                <a:cs typeface="Calibri" panose="020F0502020204030204" pitchFamily="34" charset="0"/>
              </a:rPr>
              <a:t>Církve a náboženské společnosti.</a:t>
            </a:r>
            <a:endParaRPr lang="cs-CZ" sz="2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cs-CZ" dirty="0"/>
          </a:p>
        </p:txBody>
      </p:sp>
      <p:pic>
        <p:nvPicPr>
          <p:cNvPr id="7" name="Obrázek 6">
            <a:extLst>
              <a:ext uri="{FF2B5EF4-FFF2-40B4-BE49-F238E27FC236}">
                <a16:creationId xmlns:a16="http://schemas.microsoft.com/office/drawing/2014/main" id="{BF3512F0-8881-4DA1-8C5D-6892F6F965B4}"/>
              </a:ext>
            </a:extLst>
          </p:cNvPr>
          <p:cNvPicPr>
            <a:picLocks noChangeAspect="1"/>
          </p:cNvPicPr>
          <p:nvPr/>
        </p:nvPicPr>
        <p:blipFill>
          <a:blip r:embed="rId3"/>
          <a:stretch>
            <a:fillRect/>
          </a:stretch>
        </p:blipFill>
        <p:spPr>
          <a:xfrm>
            <a:off x="3637936" y="3854653"/>
            <a:ext cx="2101645" cy="2101645"/>
          </a:xfrm>
          <a:prstGeom prst="rect">
            <a:avLst/>
          </a:prstGeom>
        </p:spPr>
      </p:pic>
    </p:spTree>
    <p:extLst>
      <p:ext uri="{BB962C8B-B14F-4D97-AF65-F5344CB8AC3E}">
        <p14:creationId xmlns:p14="http://schemas.microsoft.com/office/powerpoint/2010/main" val="13771675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638</TotalTime>
  <Words>1090</Words>
  <Application>Microsoft Office PowerPoint</Application>
  <PresentationFormat>Širokoúhlá obrazovka</PresentationFormat>
  <Paragraphs>100</Paragraphs>
  <Slides>16</Slides>
  <Notes>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16</vt:i4>
      </vt:variant>
    </vt:vector>
  </HeadingPairs>
  <TitlesOfParts>
    <vt:vector size="20" baseType="lpstr">
      <vt:lpstr>Calibri</vt:lpstr>
      <vt:lpstr>Century Gothic</vt:lpstr>
      <vt:lpstr>Garamond</vt:lpstr>
      <vt:lpstr>Savon</vt:lpstr>
      <vt:lpstr>Prezentace aplikace PowerPoint</vt:lpstr>
      <vt:lpstr>Oblasti dozoru </vt:lpstr>
      <vt:lpstr>Prezentace aplikace PowerPoint</vt:lpstr>
      <vt:lpstr>Audiovizuální mediální služba na vyžádání  </vt:lpstr>
      <vt:lpstr>Služby platforem pro sdílení videonahrávek</vt:lpstr>
      <vt:lpstr>Kam patří influenceři?</vt:lpstr>
      <vt:lpstr>Prezentace aplikace PowerPoint</vt:lpstr>
      <vt:lpstr>Stanovisko Rady </vt:lpstr>
      <vt:lpstr>Jsou nějaké výjimky?</vt:lpstr>
      <vt:lpstr>Jsem AVMSnV, jaké mám povinnosti?</vt:lpstr>
      <vt:lpstr>Poskytuji obsah narušující zdravý vývoj nezletilých?</vt:lpstr>
      <vt:lpstr>Povinnosti v souvislosti  s obchodními sděleními</vt:lpstr>
      <vt:lpstr>Ochrana dětských spotřebitelů</vt:lpstr>
      <vt:lpstr>Povinnosti v souvislosti s propagací alkoholu</vt:lpstr>
      <vt:lpstr>Potřebuji-li radu, obrátím se na Radu</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Ověřování věku</dc:title>
  <dc:creator>Hušková Vilma</dc:creator>
  <cp:lastModifiedBy>Hušková Vilma</cp:lastModifiedBy>
  <cp:revision>61</cp:revision>
  <dcterms:created xsi:type="dcterms:W3CDTF">2024-05-22T12:06:59Z</dcterms:created>
  <dcterms:modified xsi:type="dcterms:W3CDTF">2025-05-28T10:26:45Z</dcterms:modified>
</cp:coreProperties>
</file>