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Baloo" panose="020B0604020202020204" charset="-18"/>
      <p:regular r:id="rId23"/>
    </p:embeddedFont>
    <p:embeddedFont>
      <p:font typeface="Poppins" panose="00000500000000000000" pitchFamily="2" charset="-18"/>
      <p:regular r:id="rId24"/>
    </p:embeddedFont>
    <p:embeddedFont>
      <p:font typeface="Poppins Bold" panose="020B0604020202020204" charset="-18"/>
      <p:regular r:id="rId25"/>
    </p:embeddedFont>
    <p:embeddedFont>
      <p:font typeface="Poppins Bold Italics" panose="020B0604020202020204" charset="-18"/>
      <p:regular r:id="rId26"/>
    </p:embeddedFont>
    <p:embeddedFont>
      <p:font typeface="Poppins Italics" panose="020B0604020202020204" charset="-18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5.svg"/><Relationship Id="rId5" Type="http://schemas.openxmlformats.org/officeDocument/2006/relationships/image" Target="../media/image4.svg"/><Relationship Id="rId15" Type="http://schemas.openxmlformats.org/officeDocument/2006/relationships/image" Target="../media/image52.sv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40.sv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25.svg"/><Relationship Id="rId12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3.png"/><Relationship Id="rId5" Type="http://schemas.openxmlformats.org/officeDocument/2006/relationships/image" Target="../media/image23.svg"/><Relationship Id="rId10" Type="http://schemas.openxmlformats.org/officeDocument/2006/relationships/image" Target="../media/image21.sv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6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5.svg"/><Relationship Id="rId5" Type="http://schemas.openxmlformats.org/officeDocument/2006/relationships/image" Target="../media/image31.svg"/><Relationship Id="rId10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2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7.png"/><Relationship Id="rId5" Type="http://schemas.openxmlformats.org/officeDocument/2006/relationships/image" Target="../media/image23.svg"/><Relationship Id="rId10" Type="http://schemas.openxmlformats.org/officeDocument/2006/relationships/image" Target="../media/image21.sv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0.svg"/><Relationship Id="rId18" Type="http://schemas.openxmlformats.org/officeDocument/2006/relationships/image" Target="../media/image6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9.png"/><Relationship Id="rId17" Type="http://schemas.openxmlformats.org/officeDocument/2006/relationships/image" Target="../media/image61.svg"/><Relationship Id="rId2" Type="http://schemas.openxmlformats.org/officeDocument/2006/relationships/image" Target="../media/image1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5.svg"/><Relationship Id="rId5" Type="http://schemas.openxmlformats.org/officeDocument/2006/relationships/image" Target="../media/image4.svg"/><Relationship Id="rId15" Type="http://schemas.openxmlformats.org/officeDocument/2006/relationships/image" Target="../media/image59.svg"/><Relationship Id="rId10" Type="http://schemas.openxmlformats.org/officeDocument/2006/relationships/image" Target="../media/image24.png"/><Relationship Id="rId19" Type="http://schemas.openxmlformats.org/officeDocument/2006/relationships/image" Target="../media/image63.svg"/><Relationship Id="rId4" Type="http://schemas.openxmlformats.org/officeDocument/2006/relationships/image" Target="../media/image3.png"/><Relationship Id="rId9" Type="http://schemas.openxmlformats.org/officeDocument/2006/relationships/image" Target="../media/image40.sv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2.svg"/><Relationship Id="rId18" Type="http://schemas.openxmlformats.org/officeDocument/2006/relationships/image" Target="../media/image3.pn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12" Type="http://schemas.openxmlformats.org/officeDocument/2006/relationships/image" Target="../media/image1.png"/><Relationship Id="rId17" Type="http://schemas.openxmlformats.org/officeDocument/2006/relationships/image" Target="../media/image23.svg"/><Relationship Id="rId2" Type="http://schemas.openxmlformats.org/officeDocument/2006/relationships/image" Target="../media/image39.png"/><Relationship Id="rId16" Type="http://schemas.openxmlformats.org/officeDocument/2006/relationships/image" Target="../media/image22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5.svg"/><Relationship Id="rId5" Type="http://schemas.openxmlformats.org/officeDocument/2006/relationships/image" Target="../media/image25.svg"/><Relationship Id="rId15" Type="http://schemas.openxmlformats.org/officeDocument/2006/relationships/image" Target="../media/image67.svg"/><Relationship Id="rId10" Type="http://schemas.openxmlformats.org/officeDocument/2006/relationships/image" Target="../media/image34.png"/><Relationship Id="rId19" Type="http://schemas.openxmlformats.org/officeDocument/2006/relationships/image" Target="../media/image4.svg"/><Relationship Id="rId4" Type="http://schemas.openxmlformats.org/officeDocument/2006/relationships/image" Target="../media/image24.png"/><Relationship Id="rId9" Type="http://schemas.openxmlformats.org/officeDocument/2006/relationships/image" Target="../media/image65.sv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svg"/><Relationship Id="rId7" Type="http://schemas.openxmlformats.org/officeDocument/2006/relationships/image" Target="../media/image2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69.jpeg"/><Relationship Id="rId4" Type="http://schemas.openxmlformats.org/officeDocument/2006/relationships/image" Target="../media/image22.png"/><Relationship Id="rId9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svg"/><Relationship Id="rId7" Type="http://schemas.openxmlformats.org/officeDocument/2006/relationships/image" Target="../media/image2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70.jpeg"/><Relationship Id="rId4" Type="http://schemas.openxmlformats.org/officeDocument/2006/relationships/image" Target="../media/image22.png"/><Relationship Id="rId9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1.svg"/><Relationship Id="rId7" Type="http://schemas.openxmlformats.org/officeDocument/2006/relationships/image" Target="../media/image23.svg"/><Relationship Id="rId12" Type="http://schemas.openxmlformats.org/officeDocument/2006/relationships/image" Target="../media/image7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71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2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svg"/><Relationship Id="rId10" Type="http://schemas.openxmlformats.org/officeDocument/2006/relationships/image" Target="../media/image72.svg"/><Relationship Id="rId4" Type="http://schemas.openxmlformats.org/officeDocument/2006/relationships/image" Target="../media/image5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6.svg"/><Relationship Id="rId7" Type="http://schemas.openxmlformats.org/officeDocument/2006/relationships/image" Target="../media/image23.svg"/><Relationship Id="rId12" Type="http://schemas.openxmlformats.org/officeDocument/2006/relationships/image" Target="../media/image31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6.svg"/><Relationship Id="rId18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5.png"/><Relationship Id="rId17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4.svg"/><Relationship Id="rId5" Type="http://schemas.openxmlformats.org/officeDocument/2006/relationships/image" Target="../media/image4.svg"/><Relationship Id="rId15" Type="http://schemas.openxmlformats.org/officeDocument/2006/relationships/image" Target="../media/image78.svg"/><Relationship Id="rId10" Type="http://schemas.openxmlformats.org/officeDocument/2006/relationships/image" Target="../media/image73.png"/><Relationship Id="rId19" Type="http://schemas.openxmlformats.org/officeDocument/2006/relationships/image" Target="../media/image79.png"/><Relationship Id="rId4" Type="http://schemas.openxmlformats.org/officeDocument/2006/relationships/image" Target="../media/image3.png"/><Relationship Id="rId9" Type="http://schemas.openxmlformats.org/officeDocument/2006/relationships/image" Target="../media/image25.svg"/><Relationship Id="rId1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png"/><Relationship Id="rId3" Type="http://schemas.openxmlformats.org/officeDocument/2006/relationships/image" Target="../media/image21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5.svg"/><Relationship Id="rId5" Type="http://schemas.openxmlformats.org/officeDocument/2006/relationships/image" Target="../media/image31.svg"/><Relationship Id="rId10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23.svg"/><Relationship Id="rId1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.svg"/><Relationship Id="rId3" Type="http://schemas.openxmlformats.org/officeDocument/2006/relationships/image" Target="../media/image35.svg"/><Relationship Id="rId7" Type="http://schemas.openxmlformats.org/officeDocument/2006/relationships/image" Target="../media/image23.svg"/><Relationship Id="rId12" Type="http://schemas.openxmlformats.org/officeDocument/2006/relationships/image" Target="../media/image3.png"/><Relationship Id="rId17" Type="http://schemas.openxmlformats.org/officeDocument/2006/relationships/image" Target="../media/image38.svg"/><Relationship Id="rId2" Type="http://schemas.openxmlformats.org/officeDocument/2006/relationships/image" Target="../media/image3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5.sv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3.sv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12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.svg"/><Relationship Id="rId5" Type="http://schemas.openxmlformats.org/officeDocument/2006/relationships/image" Target="../media/image25.svg"/><Relationship Id="rId15" Type="http://schemas.openxmlformats.org/officeDocument/2006/relationships/image" Target="../media/image42.sv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35.sv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3.sv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12" Type="http://schemas.openxmlformats.org/officeDocument/2006/relationships/image" Target="../media/image22.png"/><Relationship Id="rId17" Type="http://schemas.openxmlformats.org/officeDocument/2006/relationships/image" Target="../media/image44.svg"/><Relationship Id="rId2" Type="http://schemas.openxmlformats.org/officeDocument/2006/relationships/image" Target="../media/image3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.svg"/><Relationship Id="rId5" Type="http://schemas.openxmlformats.org/officeDocument/2006/relationships/image" Target="../media/image25.svg"/><Relationship Id="rId15" Type="http://schemas.openxmlformats.org/officeDocument/2006/relationships/image" Target="../media/image4.sv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35.sv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3.sv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12" Type="http://schemas.openxmlformats.org/officeDocument/2006/relationships/image" Target="../media/image22.png"/><Relationship Id="rId17" Type="http://schemas.openxmlformats.org/officeDocument/2006/relationships/image" Target="../media/image46.svg"/><Relationship Id="rId2" Type="http://schemas.openxmlformats.org/officeDocument/2006/relationships/image" Target="../media/image39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.svg"/><Relationship Id="rId5" Type="http://schemas.openxmlformats.org/officeDocument/2006/relationships/image" Target="../media/image25.svg"/><Relationship Id="rId15" Type="http://schemas.openxmlformats.org/officeDocument/2006/relationships/image" Target="../media/image4.sv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35.sv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3.sv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12" Type="http://schemas.openxmlformats.org/officeDocument/2006/relationships/image" Target="../media/image22.png"/><Relationship Id="rId17" Type="http://schemas.openxmlformats.org/officeDocument/2006/relationships/image" Target="../media/image48.svg"/><Relationship Id="rId2" Type="http://schemas.openxmlformats.org/officeDocument/2006/relationships/image" Target="../media/image39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.svg"/><Relationship Id="rId5" Type="http://schemas.openxmlformats.org/officeDocument/2006/relationships/image" Target="../media/image25.svg"/><Relationship Id="rId15" Type="http://schemas.openxmlformats.org/officeDocument/2006/relationships/image" Target="../media/image4.sv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35.sv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8027" y="719146"/>
            <a:ext cx="11548070" cy="8848708"/>
          </a:xfrm>
          <a:custGeom>
            <a:avLst/>
            <a:gdLst/>
            <a:ahLst/>
            <a:cxnLst/>
            <a:rect l="l" t="t" r="r" b="b"/>
            <a:pathLst>
              <a:path w="11548070" h="8848708">
                <a:moveTo>
                  <a:pt x="0" y="0"/>
                </a:moveTo>
                <a:lnTo>
                  <a:pt x="11548069" y="0"/>
                </a:lnTo>
                <a:lnTo>
                  <a:pt x="11548069" y="8848708"/>
                </a:lnTo>
                <a:lnTo>
                  <a:pt x="0" y="8848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54672" y="7798987"/>
            <a:ext cx="1808531" cy="1648024"/>
          </a:xfrm>
          <a:custGeom>
            <a:avLst/>
            <a:gdLst/>
            <a:ahLst/>
            <a:cxnLst/>
            <a:rect l="l" t="t" r="r" b="b"/>
            <a:pathLst>
              <a:path w="1808531" h="1648024">
                <a:moveTo>
                  <a:pt x="1808531" y="0"/>
                </a:moveTo>
                <a:lnTo>
                  <a:pt x="0" y="0"/>
                </a:lnTo>
                <a:lnTo>
                  <a:pt x="0" y="1648024"/>
                </a:lnTo>
                <a:lnTo>
                  <a:pt x="1808531" y="1648024"/>
                </a:lnTo>
                <a:lnTo>
                  <a:pt x="18085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5" name="Freeform 5"/>
          <p:cNvSpPr/>
          <p:nvPr/>
        </p:nvSpPr>
        <p:spPr>
          <a:xfrm flipH="1">
            <a:off x="11377642" y="2721818"/>
            <a:ext cx="7533573" cy="8747254"/>
          </a:xfrm>
          <a:custGeom>
            <a:avLst/>
            <a:gdLst/>
            <a:ahLst/>
            <a:cxnLst/>
            <a:rect l="l" t="t" r="r" b="b"/>
            <a:pathLst>
              <a:path w="7533573" h="8747254">
                <a:moveTo>
                  <a:pt x="7533573" y="0"/>
                </a:moveTo>
                <a:lnTo>
                  <a:pt x="0" y="0"/>
                </a:lnTo>
                <a:lnTo>
                  <a:pt x="0" y="8747255"/>
                </a:lnTo>
                <a:lnTo>
                  <a:pt x="7533573" y="8747255"/>
                </a:lnTo>
                <a:lnTo>
                  <a:pt x="753357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6270">
            <a:off x="12983062" y="2818295"/>
            <a:ext cx="996595" cy="924342"/>
          </a:xfrm>
          <a:custGeom>
            <a:avLst/>
            <a:gdLst/>
            <a:ahLst/>
            <a:cxnLst/>
            <a:rect l="l" t="t" r="r" b="b"/>
            <a:pathLst>
              <a:path w="996595" h="924342">
                <a:moveTo>
                  <a:pt x="0" y="0"/>
                </a:moveTo>
                <a:lnTo>
                  <a:pt x="996594" y="0"/>
                </a:lnTo>
                <a:lnTo>
                  <a:pt x="996594" y="924341"/>
                </a:lnTo>
                <a:lnTo>
                  <a:pt x="0" y="9243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862690" y="1712546"/>
            <a:ext cx="953171" cy="878109"/>
          </a:xfrm>
          <a:custGeom>
            <a:avLst/>
            <a:gdLst/>
            <a:ahLst/>
            <a:cxnLst/>
            <a:rect l="l" t="t" r="r" b="b"/>
            <a:pathLst>
              <a:path w="953171" h="878109">
                <a:moveTo>
                  <a:pt x="0" y="0"/>
                </a:moveTo>
                <a:lnTo>
                  <a:pt x="953170" y="0"/>
                </a:lnTo>
                <a:lnTo>
                  <a:pt x="953170" y="878109"/>
                </a:lnTo>
                <a:lnTo>
                  <a:pt x="0" y="8781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45003">
            <a:off x="15414769" y="1603139"/>
            <a:ext cx="1024351" cy="938562"/>
          </a:xfrm>
          <a:custGeom>
            <a:avLst/>
            <a:gdLst/>
            <a:ahLst/>
            <a:cxnLst/>
            <a:rect l="l" t="t" r="r" b="b"/>
            <a:pathLst>
              <a:path w="1024351" h="938562">
                <a:moveTo>
                  <a:pt x="0" y="0"/>
                </a:moveTo>
                <a:lnTo>
                  <a:pt x="1024352" y="0"/>
                </a:lnTo>
                <a:lnTo>
                  <a:pt x="1024352" y="938562"/>
                </a:lnTo>
                <a:lnTo>
                  <a:pt x="0" y="9385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69253" y="2556487"/>
            <a:ext cx="988764" cy="902247"/>
          </a:xfrm>
          <a:custGeom>
            <a:avLst/>
            <a:gdLst/>
            <a:ahLst/>
            <a:cxnLst/>
            <a:rect l="l" t="t" r="r" b="b"/>
            <a:pathLst>
              <a:path w="988764" h="902247">
                <a:moveTo>
                  <a:pt x="0" y="0"/>
                </a:moveTo>
                <a:lnTo>
                  <a:pt x="988764" y="0"/>
                </a:lnTo>
                <a:lnTo>
                  <a:pt x="988764" y="902247"/>
                </a:lnTo>
                <a:lnTo>
                  <a:pt x="0" y="9022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87084" y="5989641"/>
            <a:ext cx="9949955" cy="2226303"/>
          </a:xfrm>
          <a:custGeom>
            <a:avLst/>
            <a:gdLst/>
            <a:ahLst/>
            <a:cxnLst/>
            <a:rect l="l" t="t" r="r" b="b"/>
            <a:pathLst>
              <a:path w="9949955" h="2226303">
                <a:moveTo>
                  <a:pt x="0" y="0"/>
                </a:moveTo>
                <a:lnTo>
                  <a:pt x="9949955" y="0"/>
                </a:lnTo>
                <a:lnTo>
                  <a:pt x="9949955" y="2226302"/>
                </a:lnTo>
                <a:lnTo>
                  <a:pt x="0" y="222630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495054" y="239777"/>
            <a:ext cx="3462593" cy="958737"/>
          </a:xfrm>
          <a:custGeom>
            <a:avLst/>
            <a:gdLst/>
            <a:ahLst/>
            <a:cxnLst/>
            <a:rect l="l" t="t" r="r" b="b"/>
            <a:pathLst>
              <a:path w="3462593" h="958737">
                <a:moveTo>
                  <a:pt x="0" y="0"/>
                </a:moveTo>
                <a:lnTo>
                  <a:pt x="3462593" y="0"/>
                </a:lnTo>
                <a:lnTo>
                  <a:pt x="3462593" y="958737"/>
                </a:lnTo>
                <a:lnTo>
                  <a:pt x="0" y="95873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87084" y="3093336"/>
            <a:ext cx="9949955" cy="286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17"/>
              </a:lnSpc>
            </a:pPr>
            <a:r>
              <a:rPr lang="en-US" sz="10105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LIKE, SHARE, SCROLL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10577" y="6629952"/>
            <a:ext cx="8702968" cy="110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AKO SA (ICH) NESTRATIŤ VO SVETE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SOCIÁLNYCH SIETÍ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42738" y="8359474"/>
            <a:ext cx="870296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VIKTÓRIA NORISOVÁ, RADA PRE MEDIÁLNE SLUŽBY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63653"/>
            <a:ext cx="11608023" cy="8894647"/>
          </a:xfrm>
          <a:custGeom>
            <a:avLst/>
            <a:gdLst/>
            <a:ahLst/>
            <a:cxnLst/>
            <a:rect l="l" t="t" r="r" b="b"/>
            <a:pathLst>
              <a:path w="11608023" h="8894647">
                <a:moveTo>
                  <a:pt x="0" y="0"/>
                </a:moveTo>
                <a:lnTo>
                  <a:pt x="11608023" y="0"/>
                </a:lnTo>
                <a:lnTo>
                  <a:pt x="11608023" y="8894647"/>
                </a:lnTo>
                <a:lnTo>
                  <a:pt x="0" y="8894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54672" y="7798987"/>
            <a:ext cx="1808531" cy="1648024"/>
          </a:xfrm>
          <a:custGeom>
            <a:avLst/>
            <a:gdLst/>
            <a:ahLst/>
            <a:cxnLst/>
            <a:rect l="l" t="t" r="r" b="b"/>
            <a:pathLst>
              <a:path w="1808531" h="1648024">
                <a:moveTo>
                  <a:pt x="1808531" y="0"/>
                </a:moveTo>
                <a:lnTo>
                  <a:pt x="0" y="0"/>
                </a:lnTo>
                <a:lnTo>
                  <a:pt x="0" y="1648024"/>
                </a:lnTo>
                <a:lnTo>
                  <a:pt x="1808531" y="1648024"/>
                </a:lnTo>
                <a:lnTo>
                  <a:pt x="18085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5" name="Freeform 5"/>
          <p:cNvSpPr/>
          <p:nvPr/>
        </p:nvSpPr>
        <p:spPr>
          <a:xfrm>
            <a:off x="14661740" y="598629"/>
            <a:ext cx="2596655" cy="860142"/>
          </a:xfrm>
          <a:custGeom>
            <a:avLst/>
            <a:gdLst/>
            <a:ahLst/>
            <a:cxnLst/>
            <a:rect l="l" t="t" r="r" b="b"/>
            <a:pathLst>
              <a:path w="2596655" h="860142">
                <a:moveTo>
                  <a:pt x="0" y="0"/>
                </a:moveTo>
                <a:lnTo>
                  <a:pt x="2596655" y="0"/>
                </a:lnTo>
                <a:lnTo>
                  <a:pt x="2596655" y="860142"/>
                </a:lnTo>
                <a:lnTo>
                  <a:pt x="0" y="8601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w="47625" cap="rnd">
            <a:solidFill>
              <a:srgbClr val="000000"/>
            </a:solidFill>
            <a:prstDash val="solid"/>
            <a:round/>
          </a:ln>
        </p:spPr>
      </p:sp>
      <p:sp>
        <p:nvSpPr>
          <p:cNvPr id="6" name="Freeform 6"/>
          <p:cNvSpPr/>
          <p:nvPr/>
        </p:nvSpPr>
        <p:spPr>
          <a:xfrm>
            <a:off x="13671510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55223" y="3394015"/>
            <a:ext cx="3503171" cy="6052996"/>
          </a:xfrm>
          <a:custGeom>
            <a:avLst/>
            <a:gdLst/>
            <a:ahLst/>
            <a:cxnLst/>
            <a:rect l="l" t="t" r="r" b="b"/>
            <a:pathLst>
              <a:path w="3503171" h="6052996">
                <a:moveTo>
                  <a:pt x="0" y="0"/>
                </a:moveTo>
                <a:lnTo>
                  <a:pt x="3503172" y="0"/>
                </a:lnTo>
                <a:lnTo>
                  <a:pt x="3503172" y="6052996"/>
                </a:lnTo>
                <a:lnTo>
                  <a:pt x="0" y="60529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8937" y="1795698"/>
            <a:ext cx="1292861" cy="1210441"/>
          </a:xfrm>
          <a:custGeom>
            <a:avLst/>
            <a:gdLst/>
            <a:ahLst/>
            <a:cxnLst/>
            <a:rect l="l" t="t" r="r" b="b"/>
            <a:pathLst>
              <a:path w="1292861" h="1210441">
                <a:moveTo>
                  <a:pt x="0" y="0"/>
                </a:moveTo>
                <a:lnTo>
                  <a:pt x="1292861" y="0"/>
                </a:lnTo>
                <a:lnTo>
                  <a:pt x="1292861" y="1210441"/>
                </a:lnTo>
                <a:lnTo>
                  <a:pt x="0" y="12104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93097" y="3424502"/>
            <a:ext cx="10879229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6829" lvl="1" indent="-593415" algn="l">
              <a:lnSpc>
                <a:spcPts val="7695"/>
              </a:lnSpc>
              <a:buFont typeface="Arial"/>
              <a:buChar char="•"/>
            </a:pPr>
            <a:r>
              <a:rPr lang="en-US" sz="5497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SÚVISIACE SO SÚKROMÍM</a:t>
            </a:r>
          </a:p>
          <a:p>
            <a:pPr marL="1186829" lvl="1" indent="-593415" algn="l">
              <a:lnSpc>
                <a:spcPts val="7695"/>
              </a:lnSpc>
              <a:buFont typeface="Arial"/>
              <a:buChar char="•"/>
            </a:pPr>
            <a:r>
              <a:rPr lang="en-US" sz="5497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VYPLÝVAJÚCE Z POKROČILÝCH TECHNOLÓGIÍ</a:t>
            </a:r>
          </a:p>
          <a:p>
            <a:pPr marL="1186829" lvl="1" indent="-593415" algn="l">
              <a:lnSpc>
                <a:spcPts val="7695"/>
              </a:lnSpc>
              <a:buFont typeface="Arial"/>
              <a:buChar char="•"/>
            </a:pPr>
            <a:r>
              <a:rPr lang="en-US" sz="5497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PRE ZDRAVIE A WELLBEING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61740" y="698555"/>
            <a:ext cx="2596655" cy="574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6"/>
              </a:lnSpc>
              <a:spcBef>
                <a:spcPct val="0"/>
              </a:spcBef>
            </a:pPr>
            <a:r>
              <a:rPr lang="en-US" sz="325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RIZIKÁ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3" name="Freeform 3"/>
          <p:cNvSpPr/>
          <p:nvPr/>
        </p:nvSpPr>
        <p:spPr>
          <a:xfrm rot="-10800000">
            <a:off x="13966752" y="8651482"/>
            <a:ext cx="2427273" cy="606818"/>
          </a:xfrm>
          <a:custGeom>
            <a:avLst/>
            <a:gdLst/>
            <a:ahLst/>
            <a:cxnLst/>
            <a:rect l="l" t="t" r="r" b="b"/>
            <a:pathLst>
              <a:path w="2427273" h="606818">
                <a:moveTo>
                  <a:pt x="0" y="0"/>
                </a:moveTo>
                <a:lnTo>
                  <a:pt x="2427273" y="0"/>
                </a:lnTo>
                <a:lnTo>
                  <a:pt x="2427273" y="606818"/>
                </a:lnTo>
                <a:lnTo>
                  <a:pt x="0" y="606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99516" y="1323081"/>
            <a:ext cx="1907598" cy="476900"/>
          </a:xfrm>
          <a:custGeom>
            <a:avLst/>
            <a:gdLst/>
            <a:ahLst/>
            <a:cxnLst/>
            <a:rect l="l" t="t" r="r" b="b"/>
            <a:pathLst>
              <a:path w="1907598" h="476900">
                <a:moveTo>
                  <a:pt x="0" y="0"/>
                </a:moveTo>
                <a:lnTo>
                  <a:pt x="1907598" y="0"/>
                </a:lnTo>
                <a:lnTo>
                  <a:pt x="1907598" y="476900"/>
                </a:lnTo>
                <a:lnTo>
                  <a:pt x="0" y="476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32459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0473" y="8566873"/>
            <a:ext cx="3462593" cy="958737"/>
          </a:xfrm>
          <a:custGeom>
            <a:avLst/>
            <a:gdLst/>
            <a:ahLst/>
            <a:cxnLst/>
            <a:rect l="l" t="t" r="r" b="b"/>
            <a:pathLst>
              <a:path w="3462593" h="958737">
                <a:moveTo>
                  <a:pt x="0" y="0"/>
                </a:moveTo>
                <a:lnTo>
                  <a:pt x="3462594" y="0"/>
                </a:lnTo>
                <a:lnTo>
                  <a:pt x="3462594" y="958737"/>
                </a:lnTo>
                <a:lnTo>
                  <a:pt x="0" y="9587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27269" y="895461"/>
            <a:ext cx="12522337" cy="1940962"/>
          </a:xfrm>
          <a:custGeom>
            <a:avLst/>
            <a:gdLst/>
            <a:ahLst/>
            <a:cxnLst/>
            <a:rect l="l" t="t" r="r" b="b"/>
            <a:pathLst>
              <a:path w="12522337" h="1940962">
                <a:moveTo>
                  <a:pt x="0" y="0"/>
                </a:moveTo>
                <a:lnTo>
                  <a:pt x="12522337" y="0"/>
                </a:lnTo>
                <a:lnTo>
                  <a:pt x="12522337" y="1940962"/>
                </a:lnTo>
                <a:lnTo>
                  <a:pt x="0" y="19409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360173" y="4139071"/>
            <a:ext cx="1649774" cy="2008857"/>
          </a:xfrm>
          <a:custGeom>
            <a:avLst/>
            <a:gdLst/>
            <a:ahLst/>
            <a:cxnLst/>
            <a:rect l="l" t="t" r="r" b="b"/>
            <a:pathLst>
              <a:path w="1649774" h="2008857">
                <a:moveTo>
                  <a:pt x="0" y="0"/>
                </a:moveTo>
                <a:lnTo>
                  <a:pt x="1649774" y="0"/>
                </a:lnTo>
                <a:lnTo>
                  <a:pt x="1649774" y="2008858"/>
                </a:lnTo>
                <a:lnTo>
                  <a:pt x="0" y="20088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830289" y="1325314"/>
            <a:ext cx="9760651" cy="91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5"/>
              </a:lnSpc>
              <a:spcBef>
                <a:spcPct val="0"/>
              </a:spcBef>
            </a:pPr>
            <a:r>
              <a:rPr lang="en-US" sz="536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AKO OCHRÁNIŤ NAŠE DETI?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09947" y="4768926"/>
            <a:ext cx="9917880" cy="906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7"/>
              </a:lnSpc>
              <a:spcBef>
                <a:spcPct val="0"/>
              </a:spcBef>
            </a:pPr>
            <a:r>
              <a:rPr lang="en-US" sz="5355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REGULÁCIA (DSA, AVMSD, GDPR)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12564" y="-227430"/>
            <a:ext cx="14349672" cy="3210739"/>
          </a:xfrm>
          <a:custGeom>
            <a:avLst/>
            <a:gdLst/>
            <a:ahLst/>
            <a:cxnLst/>
            <a:rect l="l" t="t" r="r" b="b"/>
            <a:pathLst>
              <a:path w="14349672" h="3210739">
                <a:moveTo>
                  <a:pt x="0" y="0"/>
                </a:moveTo>
                <a:lnTo>
                  <a:pt x="14349672" y="0"/>
                </a:lnTo>
                <a:lnTo>
                  <a:pt x="14349672" y="3210739"/>
                </a:lnTo>
                <a:lnTo>
                  <a:pt x="0" y="3210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30640" y="1241447"/>
            <a:ext cx="12261815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ČO BY SI ZMENIL/ NA SOCIÁLNYCH SIEŤACH?</a:t>
            </a:r>
          </a:p>
        </p:txBody>
      </p:sp>
      <p:sp>
        <p:nvSpPr>
          <p:cNvPr id="4" name="Freeform 4"/>
          <p:cNvSpPr/>
          <p:nvPr/>
        </p:nvSpPr>
        <p:spPr>
          <a:xfrm>
            <a:off x="1712422" y="3229370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9" y="0"/>
                </a:lnTo>
                <a:lnTo>
                  <a:pt x="413329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6" name="Freeform 6"/>
          <p:cNvSpPr/>
          <p:nvPr/>
        </p:nvSpPr>
        <p:spPr>
          <a:xfrm rot="-10800000">
            <a:off x="13966752" y="8566873"/>
            <a:ext cx="2765707" cy="691427"/>
          </a:xfrm>
          <a:custGeom>
            <a:avLst/>
            <a:gdLst/>
            <a:ahLst/>
            <a:cxnLst/>
            <a:rect l="l" t="t" r="r" b="b"/>
            <a:pathLst>
              <a:path w="2765707" h="691427">
                <a:moveTo>
                  <a:pt x="0" y="0"/>
                </a:moveTo>
                <a:lnTo>
                  <a:pt x="2765707" y="0"/>
                </a:lnTo>
                <a:lnTo>
                  <a:pt x="2765707" y="691427"/>
                </a:lnTo>
                <a:lnTo>
                  <a:pt x="0" y="6914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99516" y="1323081"/>
            <a:ext cx="1907598" cy="476900"/>
          </a:xfrm>
          <a:custGeom>
            <a:avLst/>
            <a:gdLst/>
            <a:ahLst/>
            <a:cxnLst/>
            <a:rect l="l" t="t" r="r" b="b"/>
            <a:pathLst>
              <a:path w="1907598" h="476900">
                <a:moveTo>
                  <a:pt x="0" y="0"/>
                </a:moveTo>
                <a:lnTo>
                  <a:pt x="1907598" y="0"/>
                </a:lnTo>
                <a:lnTo>
                  <a:pt x="1907598" y="476900"/>
                </a:lnTo>
                <a:lnTo>
                  <a:pt x="0" y="476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32459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50473" y="8566873"/>
            <a:ext cx="3462593" cy="958737"/>
          </a:xfrm>
          <a:custGeom>
            <a:avLst/>
            <a:gdLst/>
            <a:ahLst/>
            <a:cxnLst/>
            <a:rect l="l" t="t" r="r" b="b"/>
            <a:pathLst>
              <a:path w="3462593" h="958737">
                <a:moveTo>
                  <a:pt x="0" y="0"/>
                </a:moveTo>
                <a:lnTo>
                  <a:pt x="3462594" y="0"/>
                </a:lnTo>
                <a:lnTo>
                  <a:pt x="3462594" y="958737"/>
                </a:lnTo>
                <a:lnTo>
                  <a:pt x="0" y="9587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66568" y="3184863"/>
            <a:ext cx="640563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viac varovaní pred citlivým obsahom</a:t>
            </a:r>
          </a:p>
        </p:txBody>
      </p:sp>
      <p:sp>
        <p:nvSpPr>
          <p:cNvPr id="11" name="Freeform 11"/>
          <p:cNvSpPr/>
          <p:nvPr/>
        </p:nvSpPr>
        <p:spPr>
          <a:xfrm>
            <a:off x="1712422" y="3957057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9" y="0"/>
                </a:lnTo>
                <a:lnTo>
                  <a:pt x="413329" y="413329"/>
                </a:lnTo>
                <a:lnTo>
                  <a:pt x="0" y="4133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66568" y="3912551"/>
            <a:ext cx="640563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prevencia prístupu malých detí</a:t>
            </a:r>
          </a:p>
        </p:txBody>
      </p:sp>
      <p:sp>
        <p:nvSpPr>
          <p:cNvPr id="13" name="Freeform 13"/>
          <p:cNvSpPr/>
          <p:nvPr/>
        </p:nvSpPr>
        <p:spPr>
          <a:xfrm>
            <a:off x="1712422" y="4684711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9" y="0"/>
                </a:lnTo>
                <a:lnTo>
                  <a:pt x="413329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366568" y="4640204"/>
            <a:ext cx="640563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overovanie pravdivosti účtu</a:t>
            </a:r>
          </a:p>
        </p:txBody>
      </p:sp>
      <p:sp>
        <p:nvSpPr>
          <p:cNvPr id="15" name="Freeform 15"/>
          <p:cNvSpPr/>
          <p:nvPr/>
        </p:nvSpPr>
        <p:spPr>
          <a:xfrm>
            <a:off x="1712422" y="5412364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9" y="0"/>
                </a:lnTo>
                <a:lnTo>
                  <a:pt x="413329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366568" y="5162305"/>
            <a:ext cx="7265273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väčšia kontrola obsahu, prevencia pred dezinformáciami</a:t>
            </a:r>
          </a:p>
        </p:txBody>
      </p:sp>
      <p:sp>
        <p:nvSpPr>
          <p:cNvPr id="17" name="Freeform 17"/>
          <p:cNvSpPr/>
          <p:nvPr/>
        </p:nvSpPr>
        <p:spPr>
          <a:xfrm>
            <a:off x="1712422" y="6234417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9" y="0"/>
                </a:lnTo>
                <a:lnTo>
                  <a:pt x="413329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366568" y="6241533"/>
            <a:ext cx="755182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viac regulovať podvody (babky na to skočia)</a:t>
            </a:r>
          </a:p>
        </p:txBody>
      </p:sp>
      <p:sp>
        <p:nvSpPr>
          <p:cNvPr id="19" name="Freeform 19"/>
          <p:cNvSpPr/>
          <p:nvPr/>
        </p:nvSpPr>
        <p:spPr>
          <a:xfrm>
            <a:off x="1712422" y="6962070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9" y="0"/>
                </a:lnTo>
                <a:lnTo>
                  <a:pt x="413329" y="413329"/>
                </a:lnTo>
                <a:lnTo>
                  <a:pt x="0" y="4133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366568" y="6917563"/>
            <a:ext cx="6405630" cy="137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možnosť zregulovať si content, napr. nechcem vulgárny obsah.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0082035" y="3292077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8" y="0"/>
                </a:lnTo>
                <a:lnTo>
                  <a:pt x="413328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736180" y="3247570"/>
            <a:ext cx="640563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odstrániť shorts</a:t>
            </a:r>
          </a:p>
        </p:txBody>
      </p:sp>
      <p:sp>
        <p:nvSpPr>
          <p:cNvPr id="23" name="Freeform 23"/>
          <p:cNvSpPr/>
          <p:nvPr/>
        </p:nvSpPr>
        <p:spPr>
          <a:xfrm>
            <a:off x="10082035" y="4019765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8" y="0"/>
                </a:lnTo>
                <a:lnTo>
                  <a:pt x="413328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0736180" y="3975258"/>
            <a:ext cx="640563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vrátiť starý YouTube a Twich</a:t>
            </a:r>
          </a:p>
        </p:txBody>
      </p:sp>
      <p:sp>
        <p:nvSpPr>
          <p:cNvPr id="25" name="Freeform 25"/>
          <p:cNvSpPr/>
          <p:nvPr/>
        </p:nvSpPr>
        <p:spPr>
          <a:xfrm>
            <a:off x="10082035" y="4747418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8" y="0"/>
                </a:lnTo>
                <a:lnTo>
                  <a:pt x="413328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0736180" y="4702911"/>
            <a:ext cx="640563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menej reklám</a:t>
            </a:r>
          </a:p>
        </p:txBody>
      </p:sp>
      <p:sp>
        <p:nvSpPr>
          <p:cNvPr id="27" name="Freeform 27"/>
          <p:cNvSpPr/>
          <p:nvPr/>
        </p:nvSpPr>
        <p:spPr>
          <a:xfrm>
            <a:off x="10082035" y="5475071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8" y="0"/>
                </a:lnTo>
                <a:lnTo>
                  <a:pt x="413328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0736180" y="5430564"/>
            <a:ext cx="6870051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menšia propagácia politických názorov</a:t>
            </a:r>
          </a:p>
        </p:txBody>
      </p:sp>
      <p:sp>
        <p:nvSpPr>
          <p:cNvPr id="29" name="Freeform 29"/>
          <p:cNvSpPr/>
          <p:nvPr/>
        </p:nvSpPr>
        <p:spPr>
          <a:xfrm>
            <a:off x="10082035" y="6202724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8" y="0"/>
                </a:lnTo>
                <a:lnTo>
                  <a:pt x="413328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0736180" y="6158217"/>
            <a:ext cx="755182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možnosť zablokovať si scrollovanie</a:t>
            </a:r>
          </a:p>
        </p:txBody>
      </p:sp>
      <p:sp>
        <p:nvSpPr>
          <p:cNvPr id="31" name="Freeform 31"/>
          <p:cNvSpPr/>
          <p:nvPr/>
        </p:nvSpPr>
        <p:spPr>
          <a:xfrm>
            <a:off x="10082035" y="6930377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8" y="0"/>
                </a:lnTo>
                <a:lnTo>
                  <a:pt x="413328" y="413329"/>
                </a:lnTo>
                <a:lnTo>
                  <a:pt x="0" y="4133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0736180" y="6885870"/>
            <a:ext cx="7150654" cy="137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aby sa tvorcovia sietí sústredili viac na bezpečnosť a nielen na zisk a zvýšiť čas používania.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3" name="Freeform 3"/>
          <p:cNvSpPr/>
          <p:nvPr/>
        </p:nvSpPr>
        <p:spPr>
          <a:xfrm rot="-5400000">
            <a:off x="99516" y="1323081"/>
            <a:ext cx="1907598" cy="476900"/>
          </a:xfrm>
          <a:custGeom>
            <a:avLst/>
            <a:gdLst/>
            <a:ahLst/>
            <a:cxnLst/>
            <a:rect l="l" t="t" r="r" b="b"/>
            <a:pathLst>
              <a:path w="1907598" h="476900">
                <a:moveTo>
                  <a:pt x="0" y="0"/>
                </a:moveTo>
                <a:lnTo>
                  <a:pt x="1907598" y="0"/>
                </a:lnTo>
                <a:lnTo>
                  <a:pt x="1907598" y="476900"/>
                </a:lnTo>
                <a:lnTo>
                  <a:pt x="0" y="476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32459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50473" y="8566873"/>
            <a:ext cx="3462593" cy="958737"/>
          </a:xfrm>
          <a:custGeom>
            <a:avLst/>
            <a:gdLst/>
            <a:ahLst/>
            <a:cxnLst/>
            <a:rect l="l" t="t" r="r" b="b"/>
            <a:pathLst>
              <a:path w="3462593" h="958737">
                <a:moveTo>
                  <a:pt x="0" y="0"/>
                </a:moveTo>
                <a:lnTo>
                  <a:pt x="3462594" y="0"/>
                </a:lnTo>
                <a:lnTo>
                  <a:pt x="3462594" y="958737"/>
                </a:lnTo>
                <a:lnTo>
                  <a:pt x="0" y="9587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27269" y="895461"/>
            <a:ext cx="12522337" cy="1940962"/>
          </a:xfrm>
          <a:custGeom>
            <a:avLst/>
            <a:gdLst/>
            <a:ahLst/>
            <a:cxnLst/>
            <a:rect l="l" t="t" r="r" b="b"/>
            <a:pathLst>
              <a:path w="12522337" h="1940962">
                <a:moveTo>
                  <a:pt x="0" y="0"/>
                </a:moveTo>
                <a:lnTo>
                  <a:pt x="12522337" y="0"/>
                </a:lnTo>
                <a:lnTo>
                  <a:pt x="12522337" y="1940962"/>
                </a:lnTo>
                <a:lnTo>
                  <a:pt x="0" y="19409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830289" y="1325314"/>
            <a:ext cx="9760651" cy="91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5"/>
              </a:lnSpc>
              <a:spcBef>
                <a:spcPct val="0"/>
              </a:spcBef>
            </a:pPr>
            <a:r>
              <a:rPr lang="en-US" sz="536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AKO OCHRÁNIŤ NAŠE DETI?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39274" y="3673250"/>
            <a:ext cx="14447932" cy="297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1"/>
              </a:lnSpc>
              <a:spcBef>
                <a:spcPct val="0"/>
              </a:spcBef>
            </a:pPr>
            <a:r>
              <a:rPr lang="sk-SK" sz="2751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lang="sk-SK" sz="2751" i="1" noProof="0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Ako ochranný́ faktor v mnohých rizikových oblastiach skúmania sa ukazoval pocit bezpečia a prijatia doma respektíve v škole. Deti a mladí ľudia, ktorí opisovali svoj domov ako bezpečný́ a akceptujúci, sa menej často stretávajú́        s rizikovými premennými. Keď̌ sa s rizikom stretnú́, dáta naznačujú́, že menej často dôjde ku psychickej alebo fyzickej ujme. Podobne, i keď̌ nie tak silno, to výrazne platí aj s pocitom bezpečia a prijatia v škole.”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83796" y="6836410"/>
            <a:ext cx="10385549" cy="43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9"/>
              </a:lnSpc>
              <a:spcBef>
                <a:spcPct val="0"/>
              </a:spcBef>
            </a:pPr>
            <a:r>
              <a:rPr lang="en-US" sz="2421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Vybrané formy rizikového správania detí a mládeže v roku 2023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69492" y="7813197"/>
            <a:ext cx="1894625" cy="1894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63653"/>
            <a:ext cx="11608023" cy="8894647"/>
          </a:xfrm>
          <a:custGeom>
            <a:avLst/>
            <a:gdLst/>
            <a:ahLst/>
            <a:cxnLst/>
            <a:rect l="l" t="t" r="r" b="b"/>
            <a:pathLst>
              <a:path w="11608023" h="8894647">
                <a:moveTo>
                  <a:pt x="0" y="0"/>
                </a:moveTo>
                <a:lnTo>
                  <a:pt x="11608023" y="0"/>
                </a:lnTo>
                <a:lnTo>
                  <a:pt x="11608023" y="8894647"/>
                </a:lnTo>
                <a:lnTo>
                  <a:pt x="0" y="8894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54672" y="7798987"/>
            <a:ext cx="1808531" cy="1648024"/>
          </a:xfrm>
          <a:custGeom>
            <a:avLst/>
            <a:gdLst/>
            <a:ahLst/>
            <a:cxnLst/>
            <a:rect l="l" t="t" r="r" b="b"/>
            <a:pathLst>
              <a:path w="1808531" h="1648024">
                <a:moveTo>
                  <a:pt x="1808531" y="0"/>
                </a:moveTo>
                <a:lnTo>
                  <a:pt x="0" y="0"/>
                </a:lnTo>
                <a:lnTo>
                  <a:pt x="0" y="1648024"/>
                </a:lnTo>
                <a:lnTo>
                  <a:pt x="1808531" y="1648024"/>
                </a:lnTo>
                <a:lnTo>
                  <a:pt x="18085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5" name="Freeform 5"/>
          <p:cNvSpPr/>
          <p:nvPr/>
        </p:nvSpPr>
        <p:spPr>
          <a:xfrm>
            <a:off x="14661740" y="598629"/>
            <a:ext cx="2596655" cy="860142"/>
          </a:xfrm>
          <a:custGeom>
            <a:avLst/>
            <a:gdLst/>
            <a:ahLst/>
            <a:cxnLst/>
            <a:rect l="l" t="t" r="r" b="b"/>
            <a:pathLst>
              <a:path w="2596655" h="860142">
                <a:moveTo>
                  <a:pt x="0" y="0"/>
                </a:moveTo>
                <a:lnTo>
                  <a:pt x="2596655" y="0"/>
                </a:lnTo>
                <a:lnTo>
                  <a:pt x="2596655" y="860142"/>
                </a:lnTo>
                <a:lnTo>
                  <a:pt x="0" y="8601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w="47625" cap="rnd">
            <a:solidFill>
              <a:srgbClr val="000000"/>
            </a:solidFill>
            <a:prstDash val="solid"/>
            <a:round/>
          </a:ln>
        </p:spPr>
      </p:sp>
      <p:sp>
        <p:nvSpPr>
          <p:cNvPr id="6" name="Freeform 6"/>
          <p:cNvSpPr/>
          <p:nvPr/>
        </p:nvSpPr>
        <p:spPr>
          <a:xfrm>
            <a:off x="13671510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55223" y="3394015"/>
            <a:ext cx="3503171" cy="6052996"/>
          </a:xfrm>
          <a:custGeom>
            <a:avLst/>
            <a:gdLst/>
            <a:ahLst/>
            <a:cxnLst/>
            <a:rect l="l" t="t" r="r" b="b"/>
            <a:pathLst>
              <a:path w="3503171" h="6052996">
                <a:moveTo>
                  <a:pt x="0" y="0"/>
                </a:moveTo>
                <a:lnTo>
                  <a:pt x="3503172" y="0"/>
                </a:lnTo>
                <a:lnTo>
                  <a:pt x="3503172" y="6052996"/>
                </a:lnTo>
                <a:lnTo>
                  <a:pt x="0" y="60529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707" y="1798702"/>
            <a:ext cx="1730003" cy="1582953"/>
          </a:xfrm>
          <a:custGeom>
            <a:avLst/>
            <a:gdLst/>
            <a:ahLst/>
            <a:cxnLst/>
            <a:rect l="l" t="t" r="r" b="b"/>
            <a:pathLst>
              <a:path w="1730003" h="1582953">
                <a:moveTo>
                  <a:pt x="0" y="0"/>
                </a:moveTo>
                <a:lnTo>
                  <a:pt x="1730004" y="0"/>
                </a:lnTo>
                <a:lnTo>
                  <a:pt x="1730004" y="1582952"/>
                </a:lnTo>
                <a:lnTo>
                  <a:pt x="0" y="15829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75198" y="5143500"/>
            <a:ext cx="1410512" cy="1426561"/>
          </a:xfrm>
          <a:custGeom>
            <a:avLst/>
            <a:gdLst/>
            <a:ahLst/>
            <a:cxnLst/>
            <a:rect l="l" t="t" r="r" b="b"/>
            <a:pathLst>
              <a:path w="1410512" h="1426561">
                <a:moveTo>
                  <a:pt x="0" y="0"/>
                </a:moveTo>
                <a:lnTo>
                  <a:pt x="1410513" y="0"/>
                </a:lnTo>
                <a:lnTo>
                  <a:pt x="1410513" y="1426561"/>
                </a:lnTo>
                <a:lnTo>
                  <a:pt x="0" y="14265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53332" y="6548384"/>
            <a:ext cx="1086540" cy="1615672"/>
          </a:xfrm>
          <a:custGeom>
            <a:avLst/>
            <a:gdLst/>
            <a:ahLst/>
            <a:cxnLst/>
            <a:rect l="l" t="t" r="r" b="b"/>
            <a:pathLst>
              <a:path w="1086540" h="1615672">
                <a:moveTo>
                  <a:pt x="0" y="0"/>
                </a:moveTo>
                <a:lnTo>
                  <a:pt x="1086540" y="0"/>
                </a:lnTo>
                <a:lnTo>
                  <a:pt x="1086540" y="1615673"/>
                </a:lnTo>
                <a:lnTo>
                  <a:pt x="0" y="161567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153332" y="2361012"/>
            <a:ext cx="4422531" cy="102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84"/>
              </a:lnSpc>
            </a:pPr>
            <a:r>
              <a:rPr lang="en-US" sz="5988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AKO ZAČAŤ?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61740" y="698555"/>
            <a:ext cx="2596655" cy="574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6"/>
              </a:lnSpc>
              <a:spcBef>
                <a:spcPct val="0"/>
              </a:spcBef>
            </a:pPr>
            <a:r>
              <a:rPr lang="en-US" sz="325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ZÁUJEM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75198" y="4022169"/>
            <a:ext cx="9715026" cy="78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97"/>
              </a:lnSpc>
            </a:pPr>
            <a:r>
              <a:rPr lang="en-US" sz="456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OPÝTAJTE SA VIAC AKO DVE OTÁZKY: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26381" y="5489978"/>
            <a:ext cx="6412660" cy="78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97"/>
              </a:lnSpc>
            </a:pPr>
            <a:r>
              <a:rPr lang="en-US" sz="456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AKO/ČO BOLO V ŠKOLE?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70116" y="7010180"/>
            <a:ext cx="6412660" cy="78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97"/>
              </a:lnSpc>
            </a:pPr>
            <a:r>
              <a:rPr lang="en-US" sz="456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ČO STE MALI NA OBED?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61740" y="598629"/>
            <a:ext cx="2596655" cy="860142"/>
          </a:xfrm>
          <a:custGeom>
            <a:avLst/>
            <a:gdLst/>
            <a:ahLst/>
            <a:cxnLst/>
            <a:rect l="l" t="t" r="r" b="b"/>
            <a:pathLst>
              <a:path w="2596655" h="860142">
                <a:moveTo>
                  <a:pt x="0" y="0"/>
                </a:moveTo>
                <a:lnTo>
                  <a:pt x="2596655" y="0"/>
                </a:lnTo>
                <a:lnTo>
                  <a:pt x="2596655" y="860142"/>
                </a:lnTo>
                <a:lnTo>
                  <a:pt x="0" y="860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47625" cap="rnd">
            <a:solidFill>
              <a:srgbClr val="000000"/>
            </a:solidFill>
            <a:prstDash val="solid"/>
            <a:round/>
          </a:ln>
        </p:spPr>
      </p:sp>
      <p:sp>
        <p:nvSpPr>
          <p:cNvPr id="3" name="Freeform 3"/>
          <p:cNvSpPr/>
          <p:nvPr/>
        </p:nvSpPr>
        <p:spPr>
          <a:xfrm>
            <a:off x="13671510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993608" y="1018995"/>
            <a:ext cx="12528630" cy="1941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4661740" y="698555"/>
            <a:ext cx="2596655" cy="574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6"/>
              </a:lnSpc>
              <a:spcBef>
                <a:spcPct val="0"/>
              </a:spcBef>
            </a:pPr>
            <a:r>
              <a:rPr lang="en-US" sz="325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ZÁUJEM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7" name="Freeform 7"/>
          <p:cNvSpPr/>
          <p:nvPr/>
        </p:nvSpPr>
        <p:spPr>
          <a:xfrm>
            <a:off x="1056098" y="8856583"/>
            <a:ext cx="396323" cy="396323"/>
          </a:xfrm>
          <a:custGeom>
            <a:avLst/>
            <a:gdLst/>
            <a:ahLst/>
            <a:cxnLst/>
            <a:rect l="l" t="t" r="r" b="b"/>
            <a:pathLst>
              <a:path w="396323" h="396323">
                <a:moveTo>
                  <a:pt x="0" y="0"/>
                </a:moveTo>
                <a:lnTo>
                  <a:pt x="396323" y="0"/>
                </a:lnTo>
                <a:lnTo>
                  <a:pt x="396323" y="396323"/>
                </a:lnTo>
                <a:lnTo>
                  <a:pt x="0" y="396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49124" y="8710039"/>
            <a:ext cx="12873930" cy="43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Replug</a:t>
            </a:r>
            <a:r>
              <a:rPr lang="en-US" sz="2400" dirty="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me: </a:t>
            </a:r>
            <a:r>
              <a:rPr lang="en-US" sz="2400" dirty="0" err="1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Závěrečná</a:t>
            </a:r>
            <a:r>
              <a:rPr lang="en-US" sz="2400" dirty="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zpráva</a:t>
            </a:r>
            <a:r>
              <a:rPr lang="en-US" sz="2400" dirty="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Report z </a:t>
            </a:r>
            <a:r>
              <a:rPr lang="en-US" sz="2400" dirty="0" err="1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dat</a:t>
            </a:r>
            <a:r>
              <a:rPr lang="en-US" sz="2400" dirty="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získaných</a:t>
            </a:r>
            <a:r>
              <a:rPr lang="en-US" sz="2400" dirty="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v </a:t>
            </a:r>
            <a:r>
              <a:rPr lang="en-US" sz="2400" dirty="0" err="1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rámci</a:t>
            </a:r>
            <a:r>
              <a:rPr lang="en-US" sz="2400" dirty="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sk-SK" sz="2400" dirty="0" err="1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Digitální</a:t>
            </a:r>
            <a:r>
              <a:rPr lang="sk-SK" sz="2400" dirty="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výchovy</a:t>
            </a:r>
            <a:endParaRPr lang="en-US" sz="2400" dirty="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436247" y="4020631"/>
            <a:ext cx="10015944" cy="3317781"/>
          </a:xfrm>
          <a:custGeom>
            <a:avLst/>
            <a:gdLst/>
            <a:ahLst/>
            <a:cxnLst/>
            <a:rect l="l" t="t" r="r" b="b"/>
            <a:pathLst>
              <a:path w="10015944" h="3317781">
                <a:moveTo>
                  <a:pt x="0" y="0"/>
                </a:moveTo>
                <a:lnTo>
                  <a:pt x="10015944" y="0"/>
                </a:lnTo>
                <a:lnTo>
                  <a:pt x="10015944" y="3317782"/>
                </a:lnTo>
                <a:lnTo>
                  <a:pt x="0" y="3317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57150" cap="rnd">
            <a:solidFill>
              <a:srgbClr val="000000"/>
            </a:solidFill>
            <a:prstDash val="solid"/>
            <a:round/>
          </a:ln>
        </p:spPr>
      </p:sp>
      <p:sp>
        <p:nvSpPr>
          <p:cNvPr id="10" name="Freeform 10"/>
          <p:cNvSpPr/>
          <p:nvPr/>
        </p:nvSpPr>
        <p:spPr>
          <a:xfrm>
            <a:off x="1452421" y="2107830"/>
            <a:ext cx="7031888" cy="5388184"/>
          </a:xfrm>
          <a:custGeom>
            <a:avLst/>
            <a:gdLst/>
            <a:ahLst/>
            <a:cxnLst/>
            <a:rect l="l" t="t" r="r" b="b"/>
            <a:pathLst>
              <a:path w="7031888" h="5388184">
                <a:moveTo>
                  <a:pt x="0" y="0"/>
                </a:moveTo>
                <a:lnTo>
                  <a:pt x="7031888" y="0"/>
                </a:lnTo>
                <a:lnTo>
                  <a:pt x="7031888" y="5388184"/>
                </a:lnTo>
                <a:lnTo>
                  <a:pt x="0" y="53881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869091" y="2039623"/>
            <a:ext cx="2100768" cy="1391759"/>
          </a:xfrm>
          <a:custGeom>
            <a:avLst/>
            <a:gdLst/>
            <a:ahLst/>
            <a:cxnLst/>
            <a:rect l="l" t="t" r="r" b="b"/>
            <a:pathLst>
              <a:path w="2100768" h="1391759">
                <a:moveTo>
                  <a:pt x="0" y="0"/>
                </a:moveTo>
                <a:lnTo>
                  <a:pt x="2100768" y="0"/>
                </a:lnTo>
                <a:lnTo>
                  <a:pt x="2100768" y="1391759"/>
                </a:lnTo>
                <a:lnTo>
                  <a:pt x="0" y="13917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298306" y="4917145"/>
            <a:ext cx="5340118" cy="190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5"/>
              </a:lnSpc>
              <a:spcBef>
                <a:spcPct val="0"/>
              </a:spcBef>
            </a:pPr>
            <a:r>
              <a:rPr lang="en-US" sz="2718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respondentů uvádí, že si s nimi rodiče o digitálních technologiích nikdy nepovídají nebo jen výjimečně. </a:t>
            </a:r>
          </a:p>
        </p:txBody>
      </p:sp>
      <p:sp>
        <p:nvSpPr>
          <p:cNvPr id="13" name="Freeform 13"/>
          <p:cNvSpPr/>
          <p:nvPr/>
        </p:nvSpPr>
        <p:spPr>
          <a:xfrm rot="-10800000">
            <a:off x="13190042" y="2944978"/>
            <a:ext cx="1945616" cy="486404"/>
          </a:xfrm>
          <a:custGeom>
            <a:avLst/>
            <a:gdLst/>
            <a:ahLst/>
            <a:cxnLst/>
            <a:rect l="l" t="t" r="r" b="b"/>
            <a:pathLst>
              <a:path w="1945616" h="486404">
                <a:moveTo>
                  <a:pt x="0" y="0"/>
                </a:moveTo>
                <a:lnTo>
                  <a:pt x="1945616" y="0"/>
                </a:lnTo>
                <a:lnTo>
                  <a:pt x="1945616" y="486404"/>
                </a:lnTo>
                <a:lnTo>
                  <a:pt x="0" y="486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9372600" y="7644513"/>
            <a:ext cx="1826874" cy="456719"/>
          </a:xfrm>
          <a:custGeom>
            <a:avLst/>
            <a:gdLst/>
            <a:ahLst/>
            <a:cxnLst/>
            <a:rect l="l" t="t" r="r" b="b"/>
            <a:pathLst>
              <a:path w="1826874" h="456719">
                <a:moveTo>
                  <a:pt x="0" y="0"/>
                </a:moveTo>
                <a:lnTo>
                  <a:pt x="1826875" y="0"/>
                </a:lnTo>
                <a:lnTo>
                  <a:pt x="1826875" y="456719"/>
                </a:lnTo>
                <a:lnTo>
                  <a:pt x="0" y="4567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894232" y="6569353"/>
            <a:ext cx="954892" cy="870145"/>
          </a:xfrm>
          <a:custGeom>
            <a:avLst/>
            <a:gdLst/>
            <a:ahLst/>
            <a:cxnLst/>
            <a:rect l="l" t="t" r="r" b="b"/>
            <a:pathLst>
              <a:path w="954892" h="870145">
                <a:moveTo>
                  <a:pt x="954892" y="0"/>
                </a:moveTo>
                <a:lnTo>
                  <a:pt x="0" y="0"/>
                </a:lnTo>
                <a:lnTo>
                  <a:pt x="0" y="870145"/>
                </a:lnTo>
                <a:lnTo>
                  <a:pt x="954892" y="870145"/>
                </a:lnTo>
                <a:lnTo>
                  <a:pt x="954892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798823" y="4326732"/>
            <a:ext cx="8442861" cy="24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Pozitivní komunikace rodičů s dospívajícími</a:t>
            </a:r>
          </a:p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 digitálních technologiích je totiž podle studií jedním ze zásadních faktorů, který může riziko škodlivého užívání digitálních technologií snížit (Moreno et al., 2022).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86603" y="3400473"/>
            <a:ext cx="4021999" cy="1401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9"/>
              </a:lnSpc>
              <a:spcBef>
                <a:spcPct val="0"/>
              </a:spcBef>
            </a:pPr>
            <a:r>
              <a:rPr lang="en-US" sz="81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82 %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801492" y="7905131"/>
            <a:ext cx="1902904" cy="19029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3" name="Freeform 3"/>
          <p:cNvSpPr/>
          <p:nvPr/>
        </p:nvSpPr>
        <p:spPr>
          <a:xfrm rot="-5400000">
            <a:off x="99516" y="1323081"/>
            <a:ext cx="1907598" cy="476900"/>
          </a:xfrm>
          <a:custGeom>
            <a:avLst/>
            <a:gdLst/>
            <a:ahLst/>
            <a:cxnLst/>
            <a:rect l="l" t="t" r="r" b="b"/>
            <a:pathLst>
              <a:path w="1907598" h="476900">
                <a:moveTo>
                  <a:pt x="0" y="0"/>
                </a:moveTo>
                <a:lnTo>
                  <a:pt x="1907598" y="0"/>
                </a:lnTo>
                <a:lnTo>
                  <a:pt x="1907598" y="476900"/>
                </a:lnTo>
                <a:lnTo>
                  <a:pt x="0" y="476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32459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82832" y="607732"/>
            <a:ext cx="12522337" cy="1940962"/>
          </a:xfrm>
          <a:custGeom>
            <a:avLst/>
            <a:gdLst/>
            <a:ahLst/>
            <a:cxnLst/>
            <a:rect l="l" t="t" r="r" b="b"/>
            <a:pathLst>
              <a:path w="12522337" h="1940962">
                <a:moveTo>
                  <a:pt x="0" y="0"/>
                </a:moveTo>
                <a:lnTo>
                  <a:pt x="12522336" y="0"/>
                </a:lnTo>
                <a:lnTo>
                  <a:pt x="12522336" y="1940962"/>
                </a:lnTo>
                <a:lnTo>
                  <a:pt x="0" y="1940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31430" y="2707420"/>
            <a:ext cx="11825140" cy="6443495"/>
          </a:xfrm>
          <a:custGeom>
            <a:avLst/>
            <a:gdLst/>
            <a:ahLst/>
            <a:cxnLst/>
            <a:rect l="l" t="t" r="r" b="b"/>
            <a:pathLst>
              <a:path w="11825140" h="6443495">
                <a:moveTo>
                  <a:pt x="0" y="0"/>
                </a:moveTo>
                <a:lnTo>
                  <a:pt x="11825140" y="0"/>
                </a:lnTo>
                <a:lnTo>
                  <a:pt x="11825140" y="6443495"/>
                </a:lnTo>
                <a:lnTo>
                  <a:pt x="0" y="64434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231719" y="7192343"/>
            <a:ext cx="11824851" cy="2065957"/>
            <a:chOff x="0" y="0"/>
            <a:chExt cx="3114364" cy="5441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14364" cy="544120"/>
            </a:xfrm>
            <a:custGeom>
              <a:avLst/>
              <a:gdLst/>
              <a:ahLst/>
              <a:cxnLst/>
              <a:rect l="l" t="t" r="r" b="b"/>
              <a:pathLst>
                <a:path w="3114364" h="544120">
                  <a:moveTo>
                    <a:pt x="0" y="0"/>
                  </a:moveTo>
                  <a:lnTo>
                    <a:pt x="3114364" y="0"/>
                  </a:lnTo>
                  <a:lnTo>
                    <a:pt x="3114364" y="544120"/>
                  </a:lnTo>
                  <a:lnTo>
                    <a:pt x="0" y="544120"/>
                  </a:lnTo>
                  <a:close/>
                </a:path>
              </a:pathLst>
            </a:custGeom>
            <a:solidFill>
              <a:srgbClr val="4EB6B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3114364" cy="610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19"/>
                </a:lnSpc>
              </a:pPr>
              <a:r>
                <a:rPr lang="en-US" sz="3299">
                  <a:solidFill>
                    <a:srgbClr val="000000"/>
                  </a:solidFill>
                  <a:latin typeface="Baloo"/>
                  <a:ea typeface="Baloo"/>
                  <a:cs typeface="Baloo"/>
                  <a:sym typeface="Baloo"/>
                </a:rPr>
                <a:t>TAKTO SA TVÁRIME, KEĎ SA NÁM DETI SNAŽIA VYSVETLIŤ,</a:t>
              </a:r>
            </a:p>
            <a:p>
              <a:pPr algn="ctr">
                <a:lnSpc>
                  <a:spcPts val="4619"/>
                </a:lnSpc>
              </a:pPr>
              <a:r>
                <a:rPr lang="en-US" sz="3299">
                  <a:solidFill>
                    <a:srgbClr val="000000"/>
                  </a:solidFill>
                  <a:latin typeface="Baloo"/>
                  <a:ea typeface="Baloo"/>
                  <a:cs typeface="Baloo"/>
                  <a:sym typeface="Baloo"/>
                </a:rPr>
                <a:t> ČO JE NOVÉ NA SOCIÁLNYCH SIEŤACH.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885852" y="1037585"/>
            <a:ext cx="9760651" cy="91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5"/>
              </a:lnSpc>
              <a:spcBef>
                <a:spcPct val="0"/>
              </a:spcBef>
            </a:pPr>
            <a:r>
              <a:rPr lang="en-US" sz="536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ROZUMIEME SI?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3" name="Freeform 3"/>
          <p:cNvSpPr/>
          <p:nvPr/>
        </p:nvSpPr>
        <p:spPr>
          <a:xfrm rot="-5400000">
            <a:off x="99516" y="1323081"/>
            <a:ext cx="1907598" cy="476900"/>
          </a:xfrm>
          <a:custGeom>
            <a:avLst/>
            <a:gdLst/>
            <a:ahLst/>
            <a:cxnLst/>
            <a:rect l="l" t="t" r="r" b="b"/>
            <a:pathLst>
              <a:path w="1907598" h="476900">
                <a:moveTo>
                  <a:pt x="0" y="0"/>
                </a:moveTo>
                <a:lnTo>
                  <a:pt x="1907598" y="0"/>
                </a:lnTo>
                <a:lnTo>
                  <a:pt x="1907598" y="476900"/>
                </a:lnTo>
                <a:lnTo>
                  <a:pt x="0" y="476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32459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82832" y="607732"/>
            <a:ext cx="12522337" cy="1940962"/>
          </a:xfrm>
          <a:custGeom>
            <a:avLst/>
            <a:gdLst/>
            <a:ahLst/>
            <a:cxnLst/>
            <a:rect l="l" t="t" r="r" b="b"/>
            <a:pathLst>
              <a:path w="12522337" h="1940962">
                <a:moveTo>
                  <a:pt x="0" y="0"/>
                </a:moveTo>
                <a:lnTo>
                  <a:pt x="12522336" y="0"/>
                </a:lnTo>
                <a:lnTo>
                  <a:pt x="12522336" y="1940962"/>
                </a:lnTo>
                <a:lnTo>
                  <a:pt x="0" y="1940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37688" y="6830343"/>
            <a:ext cx="2494771" cy="2357559"/>
          </a:xfrm>
          <a:custGeom>
            <a:avLst/>
            <a:gdLst/>
            <a:ahLst/>
            <a:cxnLst/>
            <a:rect l="l" t="t" r="r" b="b"/>
            <a:pathLst>
              <a:path w="2494771" h="2357559">
                <a:moveTo>
                  <a:pt x="0" y="0"/>
                </a:moveTo>
                <a:lnTo>
                  <a:pt x="2494771" y="0"/>
                </a:lnTo>
                <a:lnTo>
                  <a:pt x="2494771" y="2357559"/>
                </a:lnTo>
                <a:lnTo>
                  <a:pt x="0" y="23575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885852" y="1037585"/>
            <a:ext cx="9760651" cy="91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5"/>
              </a:lnSpc>
              <a:spcBef>
                <a:spcPct val="0"/>
              </a:spcBef>
            </a:pPr>
            <a:r>
              <a:rPr lang="en-US" sz="536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ROZUMIEME SI?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83519" y="3186056"/>
            <a:ext cx="8028358" cy="6001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86"/>
              </a:lnSpc>
            </a:pPr>
            <a:r>
              <a:rPr lang="en-US" sz="377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RIZZ, SLAY, FLEXIŤ, ZOOM,</a:t>
            </a:r>
          </a:p>
          <a:p>
            <a:pPr algn="just">
              <a:lnSpc>
                <a:spcPts val="5286"/>
              </a:lnSpc>
            </a:pPr>
            <a:r>
              <a:rPr lang="en-US" sz="377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SNAPSTREAKS, DOOMER, MID, BOOM.</a:t>
            </a:r>
          </a:p>
          <a:p>
            <a:pPr algn="just">
              <a:lnSpc>
                <a:spcPts val="5286"/>
              </a:lnSpc>
            </a:pPr>
            <a:r>
              <a:rPr lang="en-US" sz="377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SKIBIDI, VIBE, NO CAP, TROLL,</a:t>
            </a:r>
          </a:p>
          <a:p>
            <a:pPr algn="just">
              <a:lnSpc>
                <a:spcPts val="5286"/>
              </a:lnSpc>
            </a:pPr>
            <a:r>
              <a:rPr lang="en-US" sz="377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GHOSTNÚŤ, DRIP, STAN, ROLL.</a:t>
            </a:r>
          </a:p>
          <a:p>
            <a:pPr algn="just">
              <a:lnSpc>
                <a:spcPts val="5286"/>
              </a:lnSpc>
            </a:pPr>
            <a:endParaRPr lang="en-US" sz="3776">
              <a:solidFill>
                <a:srgbClr val="000000"/>
              </a:solidFill>
              <a:latin typeface="Baloo"/>
              <a:ea typeface="Baloo"/>
              <a:cs typeface="Baloo"/>
              <a:sym typeface="Baloo"/>
            </a:endParaRPr>
          </a:p>
          <a:p>
            <a:pPr algn="just">
              <a:lnSpc>
                <a:spcPts val="5286"/>
              </a:lnSpc>
            </a:pPr>
            <a:r>
              <a:rPr lang="en-US" sz="377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PHOTO DUMP, VLOG, BEFAKE, FLEX,</a:t>
            </a:r>
          </a:p>
          <a:p>
            <a:pPr algn="just">
              <a:lnSpc>
                <a:spcPts val="5286"/>
              </a:lnSpc>
            </a:pPr>
            <a:r>
              <a:rPr lang="en-US" sz="377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FELIŤ, GIRLBOSS, MOOD PICK, NEXT.</a:t>
            </a:r>
          </a:p>
          <a:p>
            <a:pPr algn="just">
              <a:lnSpc>
                <a:spcPts val="5286"/>
              </a:lnSpc>
            </a:pPr>
            <a:r>
              <a:rPr lang="en-US" sz="377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CRINGE, SHEESH, GIRLIE, SWAG,</a:t>
            </a:r>
          </a:p>
          <a:p>
            <a:pPr algn="just">
              <a:lnSpc>
                <a:spcPts val="5286"/>
              </a:lnSpc>
            </a:pPr>
            <a:r>
              <a:rPr lang="en-US" sz="377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SCROLL, SLACK, SHOUT-OUT, TAG.</a:t>
            </a:r>
          </a:p>
        </p:txBody>
      </p:sp>
      <p:sp>
        <p:nvSpPr>
          <p:cNvPr id="9" name="TextBox 9"/>
          <p:cNvSpPr txBox="1"/>
          <p:nvPr/>
        </p:nvSpPr>
        <p:spPr>
          <a:xfrm rot="1064435">
            <a:off x="13110568" y="3691905"/>
            <a:ext cx="4609516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3E2061"/>
                </a:solidFill>
                <a:latin typeface="Poppins Bold"/>
                <a:ea typeface="Poppins Bold"/>
                <a:cs typeface="Poppins Bold"/>
                <a:sym typeface="Poppins Bold"/>
              </a:rPr>
              <a:t>digitalnirodicia.sk/slovnik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32210" y="1325314"/>
            <a:ext cx="9760651" cy="91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5"/>
              </a:lnSpc>
              <a:spcBef>
                <a:spcPct val="0"/>
              </a:spcBef>
            </a:pPr>
            <a:r>
              <a:rPr lang="en-US" sz="536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BUĎTE PRÍKLADOM</a:t>
            </a:r>
          </a:p>
        </p:txBody>
      </p:sp>
      <p:sp>
        <p:nvSpPr>
          <p:cNvPr id="3" name="Freeform 3"/>
          <p:cNvSpPr/>
          <p:nvPr/>
        </p:nvSpPr>
        <p:spPr>
          <a:xfrm>
            <a:off x="2085642" y="3506499"/>
            <a:ext cx="554923" cy="554923"/>
          </a:xfrm>
          <a:custGeom>
            <a:avLst/>
            <a:gdLst/>
            <a:ahLst/>
            <a:cxnLst/>
            <a:rect l="l" t="t" r="r" b="b"/>
            <a:pathLst>
              <a:path w="554923" h="554923">
                <a:moveTo>
                  <a:pt x="0" y="0"/>
                </a:moveTo>
                <a:lnTo>
                  <a:pt x="554923" y="0"/>
                </a:lnTo>
                <a:lnTo>
                  <a:pt x="554923" y="554922"/>
                </a:lnTo>
                <a:lnTo>
                  <a:pt x="0" y="554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85642" y="4587683"/>
            <a:ext cx="554923" cy="554923"/>
          </a:xfrm>
          <a:custGeom>
            <a:avLst/>
            <a:gdLst/>
            <a:ahLst/>
            <a:cxnLst/>
            <a:rect l="l" t="t" r="r" b="b"/>
            <a:pathLst>
              <a:path w="554923" h="554923">
                <a:moveTo>
                  <a:pt x="0" y="0"/>
                </a:moveTo>
                <a:lnTo>
                  <a:pt x="554923" y="0"/>
                </a:lnTo>
                <a:lnTo>
                  <a:pt x="554923" y="554922"/>
                </a:lnTo>
                <a:lnTo>
                  <a:pt x="0" y="554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85642" y="5668867"/>
            <a:ext cx="554923" cy="554923"/>
          </a:xfrm>
          <a:custGeom>
            <a:avLst/>
            <a:gdLst/>
            <a:ahLst/>
            <a:cxnLst/>
            <a:rect l="l" t="t" r="r" b="b"/>
            <a:pathLst>
              <a:path w="554923" h="554923">
                <a:moveTo>
                  <a:pt x="0" y="0"/>
                </a:moveTo>
                <a:lnTo>
                  <a:pt x="554923" y="0"/>
                </a:lnTo>
                <a:lnTo>
                  <a:pt x="554923" y="554923"/>
                </a:lnTo>
                <a:lnTo>
                  <a:pt x="0" y="554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85642" y="6750051"/>
            <a:ext cx="554923" cy="554923"/>
          </a:xfrm>
          <a:custGeom>
            <a:avLst/>
            <a:gdLst/>
            <a:ahLst/>
            <a:cxnLst/>
            <a:rect l="l" t="t" r="r" b="b"/>
            <a:pathLst>
              <a:path w="554923" h="554923">
                <a:moveTo>
                  <a:pt x="0" y="0"/>
                </a:moveTo>
                <a:lnTo>
                  <a:pt x="554923" y="0"/>
                </a:lnTo>
                <a:lnTo>
                  <a:pt x="554923" y="554923"/>
                </a:lnTo>
                <a:lnTo>
                  <a:pt x="0" y="554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088046" y="3442942"/>
            <a:ext cx="6405630" cy="58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  <a:spcBef>
                <a:spcPct val="0"/>
              </a:spcBef>
            </a:pPr>
            <a:r>
              <a:rPr lang="en-US" sz="32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Nevyrušiteľní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88046" y="4597803"/>
            <a:ext cx="13004990" cy="58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  <a:spcBef>
                <a:spcPct val="0"/>
              </a:spcBef>
            </a:pPr>
            <a:r>
              <a:rPr lang="en-US" sz="32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Nehodnoďte</a:t>
            </a:r>
            <a:r>
              <a:rPr lang="en-US" sz="32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svoju</a:t>
            </a:r>
            <a:r>
              <a:rPr lang="en-US" sz="32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dovolenku</a:t>
            </a:r>
            <a:r>
              <a:rPr lang="en-US" sz="32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/ </a:t>
            </a:r>
            <a:r>
              <a:rPr lang="en-US" sz="32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účes</a:t>
            </a:r>
            <a:r>
              <a:rPr lang="en-US" sz="32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/ </a:t>
            </a:r>
            <a:r>
              <a:rPr lang="en-US" sz="32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život</a:t>
            </a:r>
            <a:r>
              <a:rPr lang="en-US" sz="32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32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počtom</a:t>
            </a:r>
            <a:r>
              <a:rPr lang="en-US" sz="32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lajkov</a:t>
            </a:r>
            <a:endParaRPr lang="en-US" sz="324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88046" y="5692613"/>
            <a:ext cx="12011092" cy="58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  <a:spcBef>
                <a:spcPct val="0"/>
              </a:spcBef>
            </a:pPr>
            <a:r>
              <a:rPr lang="en-US" sz="32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Využívajte čas online aj pre vyššie dobro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11" name="Freeform 11"/>
          <p:cNvSpPr/>
          <p:nvPr/>
        </p:nvSpPr>
        <p:spPr>
          <a:xfrm rot="-10800000">
            <a:off x="13966752" y="8566873"/>
            <a:ext cx="2765707" cy="691427"/>
          </a:xfrm>
          <a:custGeom>
            <a:avLst/>
            <a:gdLst/>
            <a:ahLst/>
            <a:cxnLst/>
            <a:rect l="l" t="t" r="r" b="b"/>
            <a:pathLst>
              <a:path w="2765707" h="691427">
                <a:moveTo>
                  <a:pt x="0" y="0"/>
                </a:moveTo>
                <a:lnTo>
                  <a:pt x="2765707" y="0"/>
                </a:lnTo>
                <a:lnTo>
                  <a:pt x="2765707" y="691427"/>
                </a:lnTo>
                <a:lnTo>
                  <a:pt x="0" y="69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99516" y="1323081"/>
            <a:ext cx="1907598" cy="476900"/>
          </a:xfrm>
          <a:custGeom>
            <a:avLst/>
            <a:gdLst/>
            <a:ahLst/>
            <a:cxnLst/>
            <a:rect l="l" t="t" r="r" b="b"/>
            <a:pathLst>
              <a:path w="1907598" h="476900">
                <a:moveTo>
                  <a:pt x="0" y="0"/>
                </a:moveTo>
                <a:lnTo>
                  <a:pt x="1907598" y="0"/>
                </a:lnTo>
                <a:lnTo>
                  <a:pt x="1907598" y="476900"/>
                </a:lnTo>
                <a:lnTo>
                  <a:pt x="0" y="47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32459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50473" y="8566873"/>
            <a:ext cx="3462593" cy="958737"/>
          </a:xfrm>
          <a:custGeom>
            <a:avLst/>
            <a:gdLst/>
            <a:ahLst/>
            <a:cxnLst/>
            <a:rect l="l" t="t" r="r" b="b"/>
            <a:pathLst>
              <a:path w="3462593" h="958737">
                <a:moveTo>
                  <a:pt x="0" y="0"/>
                </a:moveTo>
                <a:lnTo>
                  <a:pt x="3462594" y="0"/>
                </a:lnTo>
                <a:lnTo>
                  <a:pt x="3462594" y="958737"/>
                </a:lnTo>
                <a:lnTo>
                  <a:pt x="0" y="958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088046" y="6704599"/>
            <a:ext cx="13644413" cy="58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  <a:spcBef>
                <a:spcPct val="0"/>
              </a:spcBef>
            </a:pPr>
            <a:r>
              <a:rPr lang="en-US" sz="32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Myslite na svoju digitálnu stopu a na digitálne stopy vašich detí...</a:t>
            </a:r>
          </a:p>
        </p:txBody>
      </p:sp>
      <p:sp>
        <p:nvSpPr>
          <p:cNvPr id="16" name="Freeform 16"/>
          <p:cNvSpPr/>
          <p:nvPr/>
        </p:nvSpPr>
        <p:spPr>
          <a:xfrm rot="-5400000">
            <a:off x="4873081" y="1096231"/>
            <a:ext cx="1478228" cy="1359969"/>
          </a:xfrm>
          <a:custGeom>
            <a:avLst/>
            <a:gdLst/>
            <a:ahLst/>
            <a:cxnLst/>
            <a:rect l="l" t="t" r="r" b="b"/>
            <a:pathLst>
              <a:path w="1478228" h="1359969">
                <a:moveTo>
                  <a:pt x="0" y="0"/>
                </a:moveTo>
                <a:lnTo>
                  <a:pt x="1478228" y="0"/>
                </a:lnTo>
                <a:lnTo>
                  <a:pt x="1478228" y="1359970"/>
                </a:lnTo>
                <a:lnTo>
                  <a:pt x="0" y="13599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87596" y="1872633"/>
            <a:ext cx="12756279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DIGIDOHADY NAHRAĎTE DIGIDOHODAMI</a:t>
            </a:r>
          </a:p>
        </p:txBody>
      </p:sp>
      <p:sp>
        <p:nvSpPr>
          <p:cNvPr id="3" name="Freeform 3"/>
          <p:cNvSpPr/>
          <p:nvPr/>
        </p:nvSpPr>
        <p:spPr>
          <a:xfrm>
            <a:off x="3044210" y="3276445"/>
            <a:ext cx="492949" cy="492949"/>
          </a:xfrm>
          <a:custGeom>
            <a:avLst/>
            <a:gdLst/>
            <a:ahLst/>
            <a:cxnLst/>
            <a:rect l="l" t="t" r="r" b="b"/>
            <a:pathLst>
              <a:path w="492949" h="492949">
                <a:moveTo>
                  <a:pt x="0" y="0"/>
                </a:moveTo>
                <a:lnTo>
                  <a:pt x="492949" y="0"/>
                </a:lnTo>
                <a:lnTo>
                  <a:pt x="492949" y="492949"/>
                </a:lnTo>
                <a:lnTo>
                  <a:pt x="0" y="492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34666" y="3210413"/>
            <a:ext cx="11552595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Vysvetlite, prečo Vám na pravidlách záleží. Zohľadnite pri nich možnosť autonómneho rozhodovania dieťaťa.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6" name="Freeform 6"/>
          <p:cNvSpPr/>
          <p:nvPr/>
        </p:nvSpPr>
        <p:spPr>
          <a:xfrm>
            <a:off x="16732459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2961" y="330487"/>
            <a:ext cx="3462593" cy="958737"/>
          </a:xfrm>
          <a:custGeom>
            <a:avLst/>
            <a:gdLst/>
            <a:ahLst/>
            <a:cxnLst/>
            <a:rect l="l" t="t" r="r" b="b"/>
            <a:pathLst>
              <a:path w="3462593" h="958737">
                <a:moveTo>
                  <a:pt x="0" y="0"/>
                </a:moveTo>
                <a:lnTo>
                  <a:pt x="3462593" y="0"/>
                </a:lnTo>
                <a:lnTo>
                  <a:pt x="3462593" y="958737"/>
                </a:lnTo>
                <a:lnTo>
                  <a:pt x="0" y="9587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545856" y="1755653"/>
            <a:ext cx="1183244" cy="1088584"/>
          </a:xfrm>
          <a:custGeom>
            <a:avLst/>
            <a:gdLst/>
            <a:ahLst/>
            <a:cxnLst/>
            <a:rect l="l" t="t" r="r" b="b"/>
            <a:pathLst>
              <a:path w="1183244" h="1088584">
                <a:moveTo>
                  <a:pt x="0" y="0"/>
                </a:moveTo>
                <a:lnTo>
                  <a:pt x="1183244" y="0"/>
                </a:lnTo>
                <a:lnTo>
                  <a:pt x="1183244" y="1088585"/>
                </a:lnTo>
                <a:lnTo>
                  <a:pt x="0" y="10885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81770" y="4634718"/>
            <a:ext cx="9760651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PRIPRAVTE SA NA PROBLÉMY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27468" y="5769055"/>
            <a:ext cx="13004990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Môže sa stať, že vaše dieťa bude terčom, svedkom alebo dokonca aktérom problémového správania (napr. kyberšikany).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56043" y="8194849"/>
            <a:ext cx="12354949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 príde problém... nádych...výdych .... Nebojte sa požiadať o pomoc.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53691" y="7175775"/>
            <a:ext cx="13644413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Preventívne si pripravte plán... (primeraným spôsobom aj s deťmi)</a:t>
            </a:r>
          </a:p>
        </p:txBody>
      </p:sp>
      <p:sp>
        <p:nvSpPr>
          <p:cNvPr id="13" name="Freeform 13"/>
          <p:cNvSpPr/>
          <p:nvPr/>
        </p:nvSpPr>
        <p:spPr>
          <a:xfrm rot="-5400000">
            <a:off x="1545856" y="4599208"/>
            <a:ext cx="1183244" cy="1088584"/>
          </a:xfrm>
          <a:custGeom>
            <a:avLst/>
            <a:gdLst/>
            <a:ahLst/>
            <a:cxnLst/>
            <a:rect l="l" t="t" r="r" b="b"/>
            <a:pathLst>
              <a:path w="1183244" h="1088584">
                <a:moveTo>
                  <a:pt x="0" y="0"/>
                </a:moveTo>
                <a:lnTo>
                  <a:pt x="1183244" y="0"/>
                </a:lnTo>
                <a:lnTo>
                  <a:pt x="1183244" y="1088584"/>
                </a:lnTo>
                <a:lnTo>
                  <a:pt x="0" y="10885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044210" y="5854780"/>
            <a:ext cx="492949" cy="492949"/>
          </a:xfrm>
          <a:custGeom>
            <a:avLst/>
            <a:gdLst/>
            <a:ahLst/>
            <a:cxnLst/>
            <a:rect l="l" t="t" r="r" b="b"/>
            <a:pathLst>
              <a:path w="492949" h="492949">
                <a:moveTo>
                  <a:pt x="0" y="0"/>
                </a:moveTo>
                <a:lnTo>
                  <a:pt x="492949" y="0"/>
                </a:lnTo>
                <a:lnTo>
                  <a:pt x="492949" y="492949"/>
                </a:lnTo>
                <a:lnTo>
                  <a:pt x="0" y="492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044210" y="7217590"/>
            <a:ext cx="492949" cy="492949"/>
          </a:xfrm>
          <a:custGeom>
            <a:avLst/>
            <a:gdLst/>
            <a:ahLst/>
            <a:cxnLst/>
            <a:rect l="l" t="t" r="r" b="b"/>
            <a:pathLst>
              <a:path w="492949" h="492949">
                <a:moveTo>
                  <a:pt x="0" y="0"/>
                </a:moveTo>
                <a:lnTo>
                  <a:pt x="492949" y="0"/>
                </a:lnTo>
                <a:lnTo>
                  <a:pt x="492949" y="492949"/>
                </a:lnTo>
                <a:lnTo>
                  <a:pt x="0" y="492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072785" y="8246190"/>
            <a:ext cx="492949" cy="492949"/>
          </a:xfrm>
          <a:custGeom>
            <a:avLst/>
            <a:gdLst/>
            <a:ahLst/>
            <a:cxnLst/>
            <a:rect l="l" t="t" r="r" b="b"/>
            <a:pathLst>
              <a:path w="492949" h="492949">
                <a:moveTo>
                  <a:pt x="0" y="0"/>
                </a:moveTo>
                <a:lnTo>
                  <a:pt x="492949" y="0"/>
                </a:lnTo>
                <a:lnTo>
                  <a:pt x="492949" y="492949"/>
                </a:lnTo>
                <a:lnTo>
                  <a:pt x="0" y="492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04647" y="541057"/>
            <a:ext cx="12355939" cy="1915170"/>
          </a:xfrm>
          <a:custGeom>
            <a:avLst/>
            <a:gdLst/>
            <a:ahLst/>
            <a:cxnLst/>
            <a:rect l="l" t="t" r="r" b="b"/>
            <a:pathLst>
              <a:path w="12355939" h="1915170">
                <a:moveTo>
                  <a:pt x="0" y="0"/>
                </a:moveTo>
                <a:lnTo>
                  <a:pt x="12355938" y="0"/>
                </a:lnTo>
                <a:lnTo>
                  <a:pt x="12355938" y="1915170"/>
                </a:lnTo>
                <a:lnTo>
                  <a:pt x="0" y="1915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 rot="-5400000">
            <a:off x="99516" y="1323081"/>
            <a:ext cx="1907598" cy="476900"/>
          </a:xfrm>
          <a:custGeom>
            <a:avLst/>
            <a:gdLst/>
            <a:ahLst/>
            <a:cxnLst/>
            <a:rect l="l" t="t" r="r" b="b"/>
            <a:pathLst>
              <a:path w="1907598" h="476900">
                <a:moveTo>
                  <a:pt x="0" y="0"/>
                </a:moveTo>
                <a:lnTo>
                  <a:pt x="1907598" y="0"/>
                </a:lnTo>
                <a:lnTo>
                  <a:pt x="1907598" y="476900"/>
                </a:lnTo>
                <a:lnTo>
                  <a:pt x="0" y="47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32459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04647" y="2569997"/>
            <a:ext cx="12083961" cy="6797228"/>
          </a:xfrm>
          <a:custGeom>
            <a:avLst/>
            <a:gdLst/>
            <a:ahLst/>
            <a:cxnLst/>
            <a:rect l="l" t="t" r="r" b="b"/>
            <a:pathLst>
              <a:path w="12083961" h="6797228">
                <a:moveTo>
                  <a:pt x="0" y="0"/>
                </a:moveTo>
                <a:lnTo>
                  <a:pt x="12083961" y="0"/>
                </a:lnTo>
                <a:lnTo>
                  <a:pt x="12083961" y="6797228"/>
                </a:lnTo>
                <a:lnTo>
                  <a:pt x="0" y="67972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47765" y="8556671"/>
            <a:ext cx="2927415" cy="810554"/>
          </a:xfrm>
          <a:custGeom>
            <a:avLst/>
            <a:gdLst/>
            <a:ahLst/>
            <a:cxnLst/>
            <a:rect l="l" t="t" r="r" b="b"/>
            <a:pathLst>
              <a:path w="2927415" h="810554">
                <a:moveTo>
                  <a:pt x="0" y="0"/>
                </a:moveTo>
                <a:lnTo>
                  <a:pt x="2927415" y="0"/>
                </a:lnTo>
                <a:lnTo>
                  <a:pt x="2927415" y="810554"/>
                </a:lnTo>
                <a:lnTo>
                  <a:pt x="0" y="8105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18982" y="942975"/>
            <a:ext cx="10019283" cy="73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NA AKÝCH SOCIÁLNYCH SIEŤACH SME?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219" y="7348198"/>
            <a:ext cx="2083747" cy="20837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5264" y="0"/>
            <a:ext cx="10724133" cy="2399525"/>
          </a:xfrm>
          <a:custGeom>
            <a:avLst/>
            <a:gdLst/>
            <a:ahLst/>
            <a:cxnLst/>
            <a:rect l="l" t="t" r="r" b="b"/>
            <a:pathLst>
              <a:path w="10724133" h="2399525">
                <a:moveTo>
                  <a:pt x="0" y="0"/>
                </a:moveTo>
                <a:lnTo>
                  <a:pt x="10724133" y="0"/>
                </a:lnTo>
                <a:lnTo>
                  <a:pt x="10724133" y="2399525"/>
                </a:lnTo>
                <a:lnTo>
                  <a:pt x="0" y="239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13092" y="942975"/>
            <a:ext cx="5959247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ODKAZ PRE RODIČOV: 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5" name="Freeform 5"/>
          <p:cNvSpPr/>
          <p:nvPr/>
        </p:nvSpPr>
        <p:spPr>
          <a:xfrm rot="-10800000">
            <a:off x="14835228" y="8922720"/>
            <a:ext cx="2173886" cy="543472"/>
          </a:xfrm>
          <a:custGeom>
            <a:avLst/>
            <a:gdLst/>
            <a:ahLst/>
            <a:cxnLst/>
            <a:rect l="l" t="t" r="r" b="b"/>
            <a:pathLst>
              <a:path w="2173886" h="543472">
                <a:moveTo>
                  <a:pt x="0" y="0"/>
                </a:moveTo>
                <a:lnTo>
                  <a:pt x="2173886" y="0"/>
                </a:lnTo>
                <a:lnTo>
                  <a:pt x="2173886" y="543472"/>
                </a:lnTo>
                <a:lnTo>
                  <a:pt x="0" y="5434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99516" y="1323081"/>
            <a:ext cx="1907598" cy="476900"/>
          </a:xfrm>
          <a:custGeom>
            <a:avLst/>
            <a:gdLst/>
            <a:ahLst/>
            <a:cxnLst/>
            <a:rect l="l" t="t" r="r" b="b"/>
            <a:pathLst>
              <a:path w="1907598" h="476900">
                <a:moveTo>
                  <a:pt x="0" y="0"/>
                </a:moveTo>
                <a:lnTo>
                  <a:pt x="1907598" y="0"/>
                </a:lnTo>
                <a:lnTo>
                  <a:pt x="1907598" y="476900"/>
                </a:lnTo>
                <a:lnTo>
                  <a:pt x="0" y="47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2459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16773" y="8754053"/>
            <a:ext cx="3462593" cy="958737"/>
          </a:xfrm>
          <a:custGeom>
            <a:avLst/>
            <a:gdLst/>
            <a:ahLst/>
            <a:cxnLst/>
            <a:rect l="l" t="t" r="r" b="b"/>
            <a:pathLst>
              <a:path w="3462593" h="958737">
                <a:moveTo>
                  <a:pt x="0" y="0"/>
                </a:moveTo>
                <a:lnTo>
                  <a:pt x="3462594" y="0"/>
                </a:lnTo>
                <a:lnTo>
                  <a:pt x="3462594" y="958737"/>
                </a:lnTo>
                <a:lnTo>
                  <a:pt x="0" y="958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29992" y="2515330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8" y="0"/>
                </a:lnTo>
                <a:lnTo>
                  <a:pt x="413328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84137" y="2470823"/>
            <a:ext cx="12566402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Choďte deťom príkladom a natrávte na soc. sieťach veľa času.</a:t>
            </a:r>
          </a:p>
        </p:txBody>
      </p:sp>
      <p:sp>
        <p:nvSpPr>
          <p:cNvPr id="11" name="Freeform 11"/>
          <p:cNvSpPr/>
          <p:nvPr/>
        </p:nvSpPr>
        <p:spPr>
          <a:xfrm>
            <a:off x="2029992" y="3242983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8" y="0"/>
                </a:lnTo>
                <a:lnTo>
                  <a:pt x="413328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718967" y="3128683"/>
            <a:ext cx="15239664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Nespamujte svoje deti hlúposťami, keď vám vadí niekoho komentár/niečo, tak netreba vypostovať, stačí posunúť ďalej.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2037584" y="4390586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8" y="0"/>
                </a:lnTo>
                <a:lnTo>
                  <a:pt x="413328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786979" y="4310418"/>
            <a:ext cx="1246356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Skoro dospelým tínedžerom nekontrolovať soc. siete (kazí to vzťah).</a:t>
            </a:r>
          </a:p>
        </p:txBody>
      </p:sp>
      <p:sp>
        <p:nvSpPr>
          <p:cNvPr id="15" name="Freeform 15"/>
          <p:cNvSpPr/>
          <p:nvPr/>
        </p:nvSpPr>
        <p:spPr>
          <a:xfrm>
            <a:off x="2029992" y="5143500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8" y="0"/>
                </a:lnTo>
                <a:lnTo>
                  <a:pt x="413328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84137" y="5150616"/>
            <a:ext cx="15136822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Dať deťom prístup na sociálne siete až od 13 rokov, nech sa zbytočne nezmotajú.</a:t>
            </a:r>
          </a:p>
        </p:txBody>
      </p:sp>
      <p:sp>
        <p:nvSpPr>
          <p:cNvPr id="17" name="Freeform 17"/>
          <p:cNvSpPr/>
          <p:nvPr/>
        </p:nvSpPr>
        <p:spPr>
          <a:xfrm>
            <a:off x="2029992" y="5871153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8" y="0"/>
                </a:lnTo>
                <a:lnTo>
                  <a:pt x="413328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684137" y="5826646"/>
            <a:ext cx="15403222" cy="137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Odpor je zbytočný, netreba sa báť o svoje deti na soc.  sieťach sú schopné (niektoré) sa v tom orientovať.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133814" y="6981133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8" y="0"/>
                </a:lnTo>
                <a:lnTo>
                  <a:pt x="413328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684137" y="6914458"/>
            <a:ext cx="14867861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Naozaj je to tým telefónom, skryte ho a radšej s deťmi trávte čas aj vy. Alebo nemajte deti, keď s nimi nechcete tráviť čas.</a:t>
            </a:r>
          </a:p>
        </p:txBody>
      </p:sp>
      <p:sp>
        <p:nvSpPr>
          <p:cNvPr id="21" name="Freeform 21"/>
          <p:cNvSpPr/>
          <p:nvPr/>
        </p:nvSpPr>
        <p:spPr>
          <a:xfrm>
            <a:off x="2141406" y="8025168"/>
            <a:ext cx="413328" cy="413328"/>
          </a:xfrm>
          <a:custGeom>
            <a:avLst/>
            <a:gdLst/>
            <a:ahLst/>
            <a:cxnLst/>
            <a:rect l="l" t="t" r="r" b="b"/>
            <a:pathLst>
              <a:path w="413328" h="413328">
                <a:moveTo>
                  <a:pt x="0" y="0"/>
                </a:moveTo>
                <a:lnTo>
                  <a:pt x="413328" y="0"/>
                </a:lnTo>
                <a:lnTo>
                  <a:pt x="413328" y="413328"/>
                </a:lnTo>
                <a:lnTo>
                  <a:pt x="0" y="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799808" y="8029518"/>
            <a:ext cx="12482701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Komunikujte s deťmi, snažte sa im porozumieť, nevyčítajte im.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365" y="526737"/>
            <a:ext cx="11608023" cy="8894647"/>
          </a:xfrm>
          <a:custGeom>
            <a:avLst/>
            <a:gdLst/>
            <a:ahLst/>
            <a:cxnLst/>
            <a:rect l="l" t="t" r="r" b="b"/>
            <a:pathLst>
              <a:path w="11608023" h="8894647">
                <a:moveTo>
                  <a:pt x="0" y="0"/>
                </a:moveTo>
                <a:lnTo>
                  <a:pt x="11608023" y="0"/>
                </a:lnTo>
                <a:lnTo>
                  <a:pt x="11608023" y="8894648"/>
                </a:lnTo>
                <a:lnTo>
                  <a:pt x="0" y="8894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54672" y="7798987"/>
            <a:ext cx="1808531" cy="1648024"/>
          </a:xfrm>
          <a:custGeom>
            <a:avLst/>
            <a:gdLst/>
            <a:ahLst/>
            <a:cxnLst/>
            <a:rect l="l" t="t" r="r" b="b"/>
            <a:pathLst>
              <a:path w="1808531" h="1648024">
                <a:moveTo>
                  <a:pt x="1808531" y="0"/>
                </a:moveTo>
                <a:lnTo>
                  <a:pt x="0" y="0"/>
                </a:lnTo>
                <a:lnTo>
                  <a:pt x="0" y="1648024"/>
                </a:lnTo>
                <a:lnTo>
                  <a:pt x="1808531" y="1648024"/>
                </a:lnTo>
                <a:lnTo>
                  <a:pt x="18085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5" name="Freeform 5"/>
          <p:cNvSpPr/>
          <p:nvPr/>
        </p:nvSpPr>
        <p:spPr>
          <a:xfrm>
            <a:off x="13671510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35160">
            <a:off x="7889250" y="8558787"/>
            <a:ext cx="1102225" cy="1022313"/>
          </a:xfrm>
          <a:custGeom>
            <a:avLst/>
            <a:gdLst/>
            <a:ahLst/>
            <a:cxnLst/>
            <a:rect l="l" t="t" r="r" b="b"/>
            <a:pathLst>
              <a:path w="1102225" h="1022313">
                <a:moveTo>
                  <a:pt x="0" y="0"/>
                </a:moveTo>
                <a:lnTo>
                  <a:pt x="1102224" y="0"/>
                </a:lnTo>
                <a:lnTo>
                  <a:pt x="1102224" y="1022313"/>
                </a:lnTo>
                <a:lnTo>
                  <a:pt x="0" y="1022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38758">
            <a:off x="520910" y="2458240"/>
            <a:ext cx="1015580" cy="930525"/>
          </a:xfrm>
          <a:custGeom>
            <a:avLst/>
            <a:gdLst/>
            <a:ahLst/>
            <a:cxnLst/>
            <a:rect l="l" t="t" r="r" b="b"/>
            <a:pathLst>
              <a:path w="1015580" h="930525">
                <a:moveTo>
                  <a:pt x="0" y="0"/>
                </a:moveTo>
                <a:lnTo>
                  <a:pt x="1015580" y="0"/>
                </a:lnTo>
                <a:lnTo>
                  <a:pt x="1015580" y="930525"/>
                </a:lnTo>
                <a:lnTo>
                  <a:pt x="0" y="9305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484182" y="2678574"/>
            <a:ext cx="3775118" cy="6579726"/>
          </a:xfrm>
          <a:custGeom>
            <a:avLst/>
            <a:gdLst/>
            <a:ahLst/>
            <a:cxnLst/>
            <a:rect l="l" t="t" r="r" b="b"/>
            <a:pathLst>
              <a:path w="3775118" h="6579726">
                <a:moveTo>
                  <a:pt x="0" y="0"/>
                </a:moveTo>
                <a:lnTo>
                  <a:pt x="3775118" y="0"/>
                </a:lnTo>
                <a:lnTo>
                  <a:pt x="3775118" y="6579726"/>
                </a:lnTo>
                <a:lnTo>
                  <a:pt x="0" y="6579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02728" y="2345957"/>
            <a:ext cx="4171748" cy="1155090"/>
          </a:xfrm>
          <a:custGeom>
            <a:avLst/>
            <a:gdLst/>
            <a:ahLst/>
            <a:cxnLst/>
            <a:rect l="l" t="t" r="r" b="b"/>
            <a:pathLst>
              <a:path w="4171748" h="1155090">
                <a:moveTo>
                  <a:pt x="0" y="0"/>
                </a:moveTo>
                <a:lnTo>
                  <a:pt x="4171748" y="0"/>
                </a:lnTo>
                <a:lnTo>
                  <a:pt x="4171748" y="1155091"/>
                </a:lnTo>
                <a:lnTo>
                  <a:pt x="0" y="115509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734015" y="793532"/>
            <a:ext cx="1559544" cy="1436730"/>
          </a:xfrm>
          <a:custGeom>
            <a:avLst/>
            <a:gdLst/>
            <a:ahLst/>
            <a:cxnLst/>
            <a:rect l="l" t="t" r="r" b="b"/>
            <a:pathLst>
              <a:path w="1559544" h="1436730">
                <a:moveTo>
                  <a:pt x="0" y="0"/>
                </a:moveTo>
                <a:lnTo>
                  <a:pt x="1559544" y="0"/>
                </a:lnTo>
                <a:lnTo>
                  <a:pt x="1559544" y="1436730"/>
                </a:lnTo>
                <a:lnTo>
                  <a:pt x="0" y="143673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40362" y="2008231"/>
            <a:ext cx="3038303" cy="1471045"/>
          </a:xfrm>
          <a:custGeom>
            <a:avLst/>
            <a:gdLst/>
            <a:ahLst/>
            <a:cxnLst/>
            <a:rect l="l" t="t" r="r" b="b"/>
            <a:pathLst>
              <a:path w="3038303" h="1471045">
                <a:moveTo>
                  <a:pt x="0" y="0"/>
                </a:moveTo>
                <a:lnTo>
                  <a:pt x="3038303" y="0"/>
                </a:lnTo>
                <a:lnTo>
                  <a:pt x="3038303" y="1471045"/>
                </a:lnTo>
                <a:lnTo>
                  <a:pt x="0" y="147104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67883" y="3933787"/>
            <a:ext cx="10529657" cy="217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29"/>
              </a:lnSpc>
              <a:spcBef>
                <a:spcPct val="0"/>
              </a:spcBef>
            </a:pPr>
            <a:r>
              <a:rPr lang="en-US" sz="12663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ĎAKUJEM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8937" y="7532176"/>
            <a:ext cx="10529657" cy="65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VIKTORIA.NORISOVA@RPMS.SK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04647" y="541057"/>
            <a:ext cx="12278707" cy="1903200"/>
          </a:xfrm>
          <a:custGeom>
            <a:avLst/>
            <a:gdLst/>
            <a:ahLst/>
            <a:cxnLst/>
            <a:rect l="l" t="t" r="r" b="b"/>
            <a:pathLst>
              <a:path w="12278707" h="1903200">
                <a:moveTo>
                  <a:pt x="0" y="0"/>
                </a:moveTo>
                <a:lnTo>
                  <a:pt x="12278706" y="0"/>
                </a:lnTo>
                <a:lnTo>
                  <a:pt x="12278706" y="1903199"/>
                </a:lnTo>
                <a:lnTo>
                  <a:pt x="0" y="1903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 rot="-5400000">
            <a:off x="99516" y="1323081"/>
            <a:ext cx="1907598" cy="476900"/>
          </a:xfrm>
          <a:custGeom>
            <a:avLst/>
            <a:gdLst/>
            <a:ahLst/>
            <a:cxnLst/>
            <a:rect l="l" t="t" r="r" b="b"/>
            <a:pathLst>
              <a:path w="1907598" h="476900">
                <a:moveTo>
                  <a:pt x="0" y="0"/>
                </a:moveTo>
                <a:lnTo>
                  <a:pt x="1907598" y="0"/>
                </a:lnTo>
                <a:lnTo>
                  <a:pt x="1907598" y="476900"/>
                </a:lnTo>
                <a:lnTo>
                  <a:pt x="0" y="47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32459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43638" y="8362353"/>
            <a:ext cx="3462593" cy="958737"/>
          </a:xfrm>
          <a:custGeom>
            <a:avLst/>
            <a:gdLst/>
            <a:ahLst/>
            <a:cxnLst/>
            <a:rect l="l" t="t" r="r" b="b"/>
            <a:pathLst>
              <a:path w="3462593" h="958737">
                <a:moveTo>
                  <a:pt x="0" y="0"/>
                </a:moveTo>
                <a:lnTo>
                  <a:pt x="3462593" y="0"/>
                </a:lnTo>
                <a:lnTo>
                  <a:pt x="3462593" y="958736"/>
                </a:lnTo>
                <a:lnTo>
                  <a:pt x="0" y="9587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49476" y="2656788"/>
            <a:ext cx="9492412" cy="6711926"/>
          </a:xfrm>
          <a:custGeom>
            <a:avLst/>
            <a:gdLst/>
            <a:ahLst/>
            <a:cxnLst/>
            <a:rect l="l" t="t" r="r" b="b"/>
            <a:pathLst>
              <a:path w="9492412" h="6711926">
                <a:moveTo>
                  <a:pt x="0" y="0"/>
                </a:moveTo>
                <a:lnTo>
                  <a:pt x="9492412" y="0"/>
                </a:lnTo>
                <a:lnTo>
                  <a:pt x="9492412" y="6711926"/>
                </a:lnTo>
                <a:lnTo>
                  <a:pt x="0" y="6711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62255" y="693791"/>
            <a:ext cx="9571412" cy="116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0"/>
              </a:lnSpc>
              <a:spcBef>
                <a:spcPct val="0"/>
              </a:spcBef>
            </a:pPr>
            <a:r>
              <a:rPr lang="en-US" sz="688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KDE SÚ NAŠE DETI?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622" y="7311883"/>
            <a:ext cx="2100940" cy="21009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04647" y="971420"/>
            <a:ext cx="12278707" cy="1903200"/>
          </a:xfrm>
          <a:custGeom>
            <a:avLst/>
            <a:gdLst/>
            <a:ahLst/>
            <a:cxnLst/>
            <a:rect l="l" t="t" r="r" b="b"/>
            <a:pathLst>
              <a:path w="12278707" h="1903200">
                <a:moveTo>
                  <a:pt x="0" y="0"/>
                </a:moveTo>
                <a:lnTo>
                  <a:pt x="12278706" y="0"/>
                </a:lnTo>
                <a:lnTo>
                  <a:pt x="12278706" y="1903199"/>
                </a:lnTo>
                <a:lnTo>
                  <a:pt x="0" y="1903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07750" y="1296739"/>
            <a:ext cx="9760651" cy="91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5"/>
              </a:lnSpc>
              <a:spcBef>
                <a:spcPct val="0"/>
              </a:spcBef>
            </a:pPr>
            <a:r>
              <a:rPr lang="en-US" sz="536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PREČO CHODÍTE NA SOC. SIETE?</a:t>
            </a:r>
          </a:p>
        </p:txBody>
      </p:sp>
      <p:sp>
        <p:nvSpPr>
          <p:cNvPr id="4" name="Freeform 4"/>
          <p:cNvSpPr/>
          <p:nvPr/>
        </p:nvSpPr>
        <p:spPr>
          <a:xfrm>
            <a:off x="1679366" y="4002484"/>
            <a:ext cx="554923" cy="554923"/>
          </a:xfrm>
          <a:custGeom>
            <a:avLst/>
            <a:gdLst/>
            <a:ahLst/>
            <a:cxnLst/>
            <a:rect l="l" t="t" r="r" b="b"/>
            <a:pathLst>
              <a:path w="554923" h="554923">
                <a:moveTo>
                  <a:pt x="0" y="0"/>
                </a:moveTo>
                <a:lnTo>
                  <a:pt x="554923" y="0"/>
                </a:lnTo>
                <a:lnTo>
                  <a:pt x="554923" y="554922"/>
                </a:lnTo>
                <a:lnTo>
                  <a:pt x="0" y="554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9366" y="5083668"/>
            <a:ext cx="554923" cy="554923"/>
          </a:xfrm>
          <a:custGeom>
            <a:avLst/>
            <a:gdLst/>
            <a:ahLst/>
            <a:cxnLst/>
            <a:rect l="l" t="t" r="r" b="b"/>
            <a:pathLst>
              <a:path w="554923" h="554923">
                <a:moveTo>
                  <a:pt x="0" y="0"/>
                </a:moveTo>
                <a:lnTo>
                  <a:pt x="554923" y="0"/>
                </a:lnTo>
                <a:lnTo>
                  <a:pt x="554923" y="554923"/>
                </a:lnTo>
                <a:lnTo>
                  <a:pt x="0" y="554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9366" y="6164852"/>
            <a:ext cx="554923" cy="554923"/>
          </a:xfrm>
          <a:custGeom>
            <a:avLst/>
            <a:gdLst/>
            <a:ahLst/>
            <a:cxnLst/>
            <a:rect l="l" t="t" r="r" b="b"/>
            <a:pathLst>
              <a:path w="554923" h="554923">
                <a:moveTo>
                  <a:pt x="0" y="0"/>
                </a:moveTo>
                <a:lnTo>
                  <a:pt x="554923" y="0"/>
                </a:lnTo>
                <a:lnTo>
                  <a:pt x="554923" y="554923"/>
                </a:lnTo>
                <a:lnTo>
                  <a:pt x="0" y="554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9366" y="7246036"/>
            <a:ext cx="554923" cy="554923"/>
          </a:xfrm>
          <a:custGeom>
            <a:avLst/>
            <a:gdLst/>
            <a:ahLst/>
            <a:cxnLst/>
            <a:rect l="l" t="t" r="r" b="b"/>
            <a:pathLst>
              <a:path w="554923" h="554923">
                <a:moveTo>
                  <a:pt x="0" y="0"/>
                </a:moveTo>
                <a:lnTo>
                  <a:pt x="554923" y="0"/>
                </a:lnTo>
                <a:lnTo>
                  <a:pt x="554923" y="554923"/>
                </a:lnTo>
                <a:lnTo>
                  <a:pt x="0" y="554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710615" y="4252758"/>
            <a:ext cx="554923" cy="554923"/>
          </a:xfrm>
          <a:custGeom>
            <a:avLst/>
            <a:gdLst/>
            <a:ahLst/>
            <a:cxnLst/>
            <a:rect l="l" t="t" r="r" b="b"/>
            <a:pathLst>
              <a:path w="554923" h="554923">
                <a:moveTo>
                  <a:pt x="0" y="0"/>
                </a:moveTo>
                <a:lnTo>
                  <a:pt x="554922" y="0"/>
                </a:lnTo>
                <a:lnTo>
                  <a:pt x="554922" y="554922"/>
                </a:lnTo>
                <a:lnTo>
                  <a:pt x="0" y="554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10615" y="5334015"/>
            <a:ext cx="554923" cy="554923"/>
          </a:xfrm>
          <a:custGeom>
            <a:avLst/>
            <a:gdLst/>
            <a:ahLst/>
            <a:cxnLst/>
            <a:rect l="l" t="t" r="r" b="b"/>
            <a:pathLst>
              <a:path w="554923" h="554923">
                <a:moveTo>
                  <a:pt x="0" y="0"/>
                </a:moveTo>
                <a:lnTo>
                  <a:pt x="554922" y="0"/>
                </a:lnTo>
                <a:lnTo>
                  <a:pt x="554922" y="554923"/>
                </a:lnTo>
                <a:lnTo>
                  <a:pt x="0" y="554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10615" y="6415273"/>
            <a:ext cx="554923" cy="554923"/>
          </a:xfrm>
          <a:custGeom>
            <a:avLst/>
            <a:gdLst/>
            <a:ahLst/>
            <a:cxnLst/>
            <a:rect l="l" t="t" r="r" b="b"/>
            <a:pathLst>
              <a:path w="554923" h="554923">
                <a:moveTo>
                  <a:pt x="0" y="0"/>
                </a:moveTo>
                <a:lnTo>
                  <a:pt x="554922" y="0"/>
                </a:lnTo>
                <a:lnTo>
                  <a:pt x="554922" y="554922"/>
                </a:lnTo>
                <a:lnTo>
                  <a:pt x="0" y="554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81770" y="3938927"/>
            <a:ext cx="6405630" cy="58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  <a:spcBef>
                <a:spcPct val="0"/>
              </a:spcBef>
            </a:pPr>
            <a:r>
              <a:rPr lang="en-US" sz="32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Relax a zábava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81770" y="5031017"/>
            <a:ext cx="7130766" cy="58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  <a:spcBef>
                <a:spcPct val="0"/>
              </a:spcBef>
            </a:pPr>
            <a:r>
              <a:rPr lang="en-US" sz="32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Komunikácia, kontakt, komunita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66839" y="7190405"/>
            <a:ext cx="5852003" cy="58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  <a:spcBef>
                <a:spcPct val="0"/>
              </a:spcBef>
            </a:pPr>
            <a:r>
              <a:rPr lang="en-US" sz="32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Inšpirácia a učenie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66839" y="6109221"/>
            <a:ext cx="5681865" cy="58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  <a:spcBef>
                <a:spcPct val="0"/>
              </a:spcBef>
            </a:pPr>
            <a:r>
              <a:rPr lang="en-US" sz="32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Zdroj infromácií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13018" y="4200107"/>
            <a:ext cx="6456327" cy="58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  <a:spcBef>
                <a:spcPct val="0"/>
              </a:spcBef>
            </a:pPr>
            <a:r>
              <a:rPr lang="en-US" sz="32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Sebavyjadrenie a prezentácia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13018" y="5281364"/>
            <a:ext cx="6143266" cy="58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  <a:spcBef>
                <a:spcPct val="0"/>
              </a:spcBef>
            </a:pPr>
            <a:r>
              <a:rPr lang="en-US" sz="32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Obchod a zárobok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13018" y="6362622"/>
            <a:ext cx="6143266" cy="114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  <a:spcBef>
                <a:spcPct val="0"/>
              </a:spcBef>
            </a:pPr>
            <a:r>
              <a:rPr lang="en-US" sz="32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Únik a prokrastinácia - lacný dopamín “upsík”</a:t>
            </a:r>
          </a:p>
        </p:txBody>
      </p:sp>
      <p:sp>
        <p:nvSpPr>
          <p:cNvPr id="18" name="Freeform 18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19" name="Freeform 19"/>
          <p:cNvSpPr/>
          <p:nvPr/>
        </p:nvSpPr>
        <p:spPr>
          <a:xfrm rot="-10800000">
            <a:off x="13966752" y="8566873"/>
            <a:ext cx="2765707" cy="691427"/>
          </a:xfrm>
          <a:custGeom>
            <a:avLst/>
            <a:gdLst/>
            <a:ahLst/>
            <a:cxnLst/>
            <a:rect l="l" t="t" r="r" b="b"/>
            <a:pathLst>
              <a:path w="2765707" h="691427">
                <a:moveTo>
                  <a:pt x="0" y="0"/>
                </a:moveTo>
                <a:lnTo>
                  <a:pt x="2765707" y="0"/>
                </a:lnTo>
                <a:lnTo>
                  <a:pt x="2765707" y="691427"/>
                </a:lnTo>
                <a:lnTo>
                  <a:pt x="0" y="6914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5400000">
            <a:off x="99516" y="1323081"/>
            <a:ext cx="1907598" cy="476900"/>
          </a:xfrm>
          <a:custGeom>
            <a:avLst/>
            <a:gdLst/>
            <a:ahLst/>
            <a:cxnLst/>
            <a:rect l="l" t="t" r="r" b="b"/>
            <a:pathLst>
              <a:path w="1907598" h="476900">
                <a:moveTo>
                  <a:pt x="0" y="0"/>
                </a:moveTo>
                <a:lnTo>
                  <a:pt x="1907598" y="0"/>
                </a:lnTo>
                <a:lnTo>
                  <a:pt x="1907598" y="476900"/>
                </a:lnTo>
                <a:lnTo>
                  <a:pt x="0" y="476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732459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50473" y="8566873"/>
            <a:ext cx="3462593" cy="958737"/>
          </a:xfrm>
          <a:custGeom>
            <a:avLst/>
            <a:gdLst/>
            <a:ahLst/>
            <a:cxnLst/>
            <a:rect l="l" t="t" r="r" b="b"/>
            <a:pathLst>
              <a:path w="3462593" h="958737">
                <a:moveTo>
                  <a:pt x="0" y="0"/>
                </a:moveTo>
                <a:lnTo>
                  <a:pt x="3462594" y="0"/>
                </a:lnTo>
                <a:lnTo>
                  <a:pt x="3462594" y="958737"/>
                </a:lnTo>
                <a:lnTo>
                  <a:pt x="0" y="9587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491334" y="8523994"/>
            <a:ext cx="843621" cy="777186"/>
          </a:xfrm>
          <a:custGeom>
            <a:avLst/>
            <a:gdLst/>
            <a:ahLst/>
            <a:cxnLst/>
            <a:rect l="l" t="t" r="r" b="b"/>
            <a:pathLst>
              <a:path w="843621" h="777186">
                <a:moveTo>
                  <a:pt x="0" y="0"/>
                </a:moveTo>
                <a:lnTo>
                  <a:pt x="843621" y="0"/>
                </a:lnTo>
                <a:lnTo>
                  <a:pt x="843621" y="777186"/>
                </a:lnTo>
                <a:lnTo>
                  <a:pt x="0" y="7771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745219" y="8579494"/>
            <a:ext cx="6143266" cy="58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  <a:spcBef>
                <a:spcPct val="0"/>
              </a:spcBef>
            </a:pPr>
            <a:r>
              <a:rPr lang="en-US" sz="32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Lajkovať mame posty ;)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41924" y="3579193"/>
            <a:ext cx="9887311" cy="3275172"/>
          </a:xfrm>
          <a:custGeom>
            <a:avLst/>
            <a:gdLst/>
            <a:ahLst/>
            <a:cxnLst/>
            <a:rect l="l" t="t" r="r" b="b"/>
            <a:pathLst>
              <a:path w="9887311" h="3275172">
                <a:moveTo>
                  <a:pt x="0" y="0"/>
                </a:moveTo>
                <a:lnTo>
                  <a:pt x="9887312" y="0"/>
                </a:lnTo>
                <a:lnTo>
                  <a:pt x="9887312" y="3275172"/>
                </a:lnTo>
                <a:lnTo>
                  <a:pt x="0" y="3275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57150" cap="rnd">
            <a:solidFill>
              <a:srgbClr val="000000"/>
            </a:solidFill>
            <a:prstDash val="solid"/>
            <a:round/>
          </a:ln>
        </p:spPr>
      </p:sp>
      <p:sp>
        <p:nvSpPr>
          <p:cNvPr id="3" name="Freeform 3"/>
          <p:cNvSpPr/>
          <p:nvPr/>
        </p:nvSpPr>
        <p:spPr>
          <a:xfrm>
            <a:off x="1129093" y="2105078"/>
            <a:ext cx="7031888" cy="5388184"/>
          </a:xfrm>
          <a:custGeom>
            <a:avLst/>
            <a:gdLst/>
            <a:ahLst/>
            <a:cxnLst/>
            <a:rect l="l" t="t" r="r" b="b"/>
            <a:pathLst>
              <a:path w="7031888" h="5388184">
                <a:moveTo>
                  <a:pt x="0" y="0"/>
                </a:moveTo>
                <a:lnTo>
                  <a:pt x="7031888" y="0"/>
                </a:lnTo>
                <a:lnTo>
                  <a:pt x="7031888" y="5388184"/>
                </a:lnTo>
                <a:lnTo>
                  <a:pt x="0" y="5388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4625224" y="2675132"/>
            <a:ext cx="1945616" cy="486404"/>
          </a:xfrm>
          <a:custGeom>
            <a:avLst/>
            <a:gdLst/>
            <a:ahLst/>
            <a:cxnLst/>
            <a:rect l="l" t="t" r="r" b="b"/>
            <a:pathLst>
              <a:path w="1945616" h="486404">
                <a:moveTo>
                  <a:pt x="0" y="0"/>
                </a:moveTo>
                <a:lnTo>
                  <a:pt x="1945616" y="0"/>
                </a:lnTo>
                <a:lnTo>
                  <a:pt x="1945616" y="486404"/>
                </a:lnTo>
                <a:lnTo>
                  <a:pt x="0" y="486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71510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993608" y="1018995"/>
            <a:ext cx="12528630" cy="1941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4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8" name="TextBox 8"/>
          <p:cNvSpPr txBox="1"/>
          <p:nvPr/>
        </p:nvSpPr>
        <p:spPr>
          <a:xfrm>
            <a:off x="1432789" y="3056761"/>
            <a:ext cx="6329247" cy="370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OECD </a:t>
            </a:r>
          </a:p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TYPOLÓGIA RIZÍK </a:t>
            </a:r>
          </a:p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V DIGITÁLNOM PROSTREDÍ (2021)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570904" y="6566601"/>
            <a:ext cx="954892" cy="870145"/>
          </a:xfrm>
          <a:custGeom>
            <a:avLst/>
            <a:gdLst/>
            <a:ahLst/>
            <a:cxnLst/>
            <a:rect l="l" t="t" r="r" b="b"/>
            <a:pathLst>
              <a:path w="954892" h="870145">
                <a:moveTo>
                  <a:pt x="954892" y="0"/>
                </a:moveTo>
                <a:lnTo>
                  <a:pt x="0" y="0"/>
                </a:lnTo>
                <a:lnTo>
                  <a:pt x="0" y="870145"/>
                </a:lnTo>
                <a:lnTo>
                  <a:pt x="954892" y="870145"/>
                </a:lnTo>
                <a:lnTo>
                  <a:pt x="95489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537" y="8119436"/>
            <a:ext cx="1660398" cy="1660398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>
            <a:off x="14688157" y="547552"/>
            <a:ext cx="3007287" cy="832670"/>
          </a:xfrm>
          <a:custGeom>
            <a:avLst/>
            <a:gdLst/>
            <a:ahLst/>
            <a:cxnLst/>
            <a:rect l="l" t="t" r="r" b="b"/>
            <a:pathLst>
              <a:path w="3007287" h="832670">
                <a:moveTo>
                  <a:pt x="0" y="0"/>
                </a:moveTo>
                <a:lnTo>
                  <a:pt x="3007287" y="0"/>
                </a:lnTo>
                <a:lnTo>
                  <a:pt x="3007287" y="832670"/>
                </a:lnTo>
                <a:lnTo>
                  <a:pt x="0" y="83267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183736" y="2011799"/>
            <a:ext cx="1549392" cy="1326667"/>
          </a:xfrm>
          <a:custGeom>
            <a:avLst/>
            <a:gdLst/>
            <a:ahLst/>
            <a:cxnLst/>
            <a:rect l="l" t="t" r="r" b="b"/>
            <a:pathLst>
              <a:path w="1549392" h="1326667">
                <a:moveTo>
                  <a:pt x="0" y="0"/>
                </a:moveTo>
                <a:lnTo>
                  <a:pt x="1549392" y="0"/>
                </a:lnTo>
                <a:lnTo>
                  <a:pt x="1549392" y="1326667"/>
                </a:lnTo>
                <a:lnTo>
                  <a:pt x="0" y="13266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742653" y="3991338"/>
            <a:ext cx="5555840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Content Risks – Riziká obsahu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33128" y="4611511"/>
            <a:ext cx="6552554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Conduct Risks – Riziká správania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33128" y="5254766"/>
            <a:ext cx="6552554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Contact Risks – Riziká kontaktu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52178" y="5808490"/>
            <a:ext cx="7828187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Consumer Risks – Riziká ako spotrebiteľa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33128" y="7195447"/>
            <a:ext cx="5985661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🔐 1. Privacy Risks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733128" y="7959987"/>
            <a:ext cx="8778514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🤖 2. Advanced Technology Risks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42653" y="8803267"/>
            <a:ext cx="6084967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🧠 3. Health and Wellbeing Risks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61740" y="598629"/>
            <a:ext cx="2596655" cy="860142"/>
          </a:xfrm>
          <a:custGeom>
            <a:avLst/>
            <a:gdLst/>
            <a:ahLst/>
            <a:cxnLst/>
            <a:rect l="l" t="t" r="r" b="b"/>
            <a:pathLst>
              <a:path w="2596655" h="860142">
                <a:moveTo>
                  <a:pt x="0" y="0"/>
                </a:moveTo>
                <a:lnTo>
                  <a:pt x="2596655" y="0"/>
                </a:lnTo>
                <a:lnTo>
                  <a:pt x="2596655" y="860142"/>
                </a:lnTo>
                <a:lnTo>
                  <a:pt x="0" y="860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47625" cap="rnd">
            <a:solidFill>
              <a:srgbClr val="000000"/>
            </a:solidFill>
            <a:prstDash val="solid"/>
            <a:round/>
          </a:ln>
        </p:spPr>
      </p:sp>
      <p:sp>
        <p:nvSpPr>
          <p:cNvPr id="3" name="Freeform 3"/>
          <p:cNvSpPr/>
          <p:nvPr/>
        </p:nvSpPr>
        <p:spPr>
          <a:xfrm>
            <a:off x="13671510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993608" y="1018995"/>
            <a:ext cx="12528630" cy="1941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6" name="Freeform 6"/>
          <p:cNvSpPr/>
          <p:nvPr/>
        </p:nvSpPr>
        <p:spPr>
          <a:xfrm>
            <a:off x="1699595" y="3311527"/>
            <a:ext cx="8869445" cy="2938004"/>
          </a:xfrm>
          <a:custGeom>
            <a:avLst/>
            <a:gdLst/>
            <a:ahLst/>
            <a:cxnLst/>
            <a:rect l="l" t="t" r="r" b="b"/>
            <a:pathLst>
              <a:path w="8869445" h="2938004">
                <a:moveTo>
                  <a:pt x="0" y="0"/>
                </a:moveTo>
                <a:lnTo>
                  <a:pt x="8869445" y="0"/>
                </a:lnTo>
                <a:lnTo>
                  <a:pt x="8869445" y="2938004"/>
                </a:lnTo>
                <a:lnTo>
                  <a:pt x="0" y="2938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w="57150" cap="rnd">
            <a:solidFill>
              <a:srgbClr val="000000"/>
            </a:solidFill>
            <a:prstDash val="solid"/>
            <a:round/>
          </a:ln>
        </p:spPr>
      </p:sp>
      <p:sp>
        <p:nvSpPr>
          <p:cNvPr id="7" name="Freeform 7"/>
          <p:cNvSpPr/>
          <p:nvPr/>
        </p:nvSpPr>
        <p:spPr>
          <a:xfrm flipH="1">
            <a:off x="9480317" y="1664366"/>
            <a:ext cx="7031888" cy="5388184"/>
          </a:xfrm>
          <a:custGeom>
            <a:avLst/>
            <a:gdLst/>
            <a:ahLst/>
            <a:cxnLst/>
            <a:rect l="l" t="t" r="r" b="b"/>
            <a:pathLst>
              <a:path w="7031888" h="5388184">
                <a:moveTo>
                  <a:pt x="7031888" y="0"/>
                </a:moveTo>
                <a:lnTo>
                  <a:pt x="0" y="0"/>
                </a:lnTo>
                <a:lnTo>
                  <a:pt x="0" y="5388184"/>
                </a:lnTo>
                <a:lnTo>
                  <a:pt x="7031888" y="5388184"/>
                </a:lnTo>
                <a:lnTo>
                  <a:pt x="70318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2550786" y="2469772"/>
            <a:ext cx="1945616" cy="486404"/>
          </a:xfrm>
          <a:custGeom>
            <a:avLst/>
            <a:gdLst/>
            <a:ahLst/>
            <a:cxnLst/>
            <a:rect l="l" t="t" r="r" b="b"/>
            <a:pathLst>
              <a:path w="1945616" h="486404">
                <a:moveTo>
                  <a:pt x="0" y="0"/>
                </a:moveTo>
                <a:lnTo>
                  <a:pt x="1945615" y="0"/>
                </a:lnTo>
                <a:lnTo>
                  <a:pt x="1945615" y="486403"/>
                </a:lnTo>
                <a:lnTo>
                  <a:pt x="0" y="4864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6947557" y="6506706"/>
            <a:ext cx="1826874" cy="456719"/>
          </a:xfrm>
          <a:custGeom>
            <a:avLst/>
            <a:gdLst/>
            <a:ahLst/>
            <a:cxnLst/>
            <a:rect l="l" t="t" r="r" b="b"/>
            <a:pathLst>
              <a:path w="1826874" h="456719">
                <a:moveTo>
                  <a:pt x="0" y="0"/>
                </a:moveTo>
                <a:lnTo>
                  <a:pt x="1826875" y="0"/>
                </a:lnTo>
                <a:lnTo>
                  <a:pt x="1826875" y="456719"/>
                </a:lnTo>
                <a:lnTo>
                  <a:pt x="0" y="4567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736332" y="1370513"/>
            <a:ext cx="1852999" cy="1686229"/>
          </a:xfrm>
          <a:custGeom>
            <a:avLst/>
            <a:gdLst/>
            <a:ahLst/>
            <a:cxnLst/>
            <a:rect l="l" t="t" r="r" b="b"/>
            <a:pathLst>
              <a:path w="1852999" h="1686229">
                <a:moveTo>
                  <a:pt x="0" y="0"/>
                </a:moveTo>
                <a:lnTo>
                  <a:pt x="1852999" y="0"/>
                </a:lnTo>
                <a:lnTo>
                  <a:pt x="1852999" y="1686229"/>
                </a:lnTo>
                <a:lnTo>
                  <a:pt x="0" y="16862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569040" y="3903749"/>
            <a:ext cx="5343270" cy="106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  <a:spcBef>
                <a:spcPct val="0"/>
              </a:spcBef>
            </a:pPr>
            <a:r>
              <a:rPr lang="en-US" sz="62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Content Risks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98518" y="3739764"/>
            <a:ext cx="7381798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Nenávistný obsah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Škodlivý obsah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Nelegálny obsah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Dezinformácie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82611" y="7385925"/>
            <a:ext cx="14922779" cy="126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“6 % detí</a:t>
            </a:r>
            <a:r>
              <a:rPr lang="en-US" sz="24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40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 dospievajúcich</a:t>
            </a:r>
            <a:r>
              <a:rPr lang="en-US" sz="24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na Slovensku vo frekvencii </a:t>
            </a:r>
            <a:r>
              <a:rPr lang="en-US" sz="240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raz za týždeň alebo častejšie</a:t>
            </a:r>
            <a:r>
              <a:rPr lang="en-US" sz="24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sleduje na internete obsahy týkajúce sa </a:t>
            </a:r>
            <a:r>
              <a:rPr lang="en-US" sz="240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spôsobov spáchania samovraždy</a:t>
            </a:r>
            <a:r>
              <a:rPr lang="en-US" sz="24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(v absolútnych číslach je to 103 respondentov z celkového počtu 1932 respondentov) – častejšie dievčatá ako chlapci.“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576015" y="690863"/>
            <a:ext cx="2820907" cy="57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6"/>
              </a:lnSpc>
              <a:spcBef>
                <a:spcPct val="0"/>
              </a:spcBef>
            </a:pPr>
            <a:r>
              <a:rPr lang="en-US" sz="3325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OBSAH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47557" y="9124949"/>
            <a:ext cx="10700126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Vybrané formy rizikového správania detí a mládeže v roku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87520" y="426695"/>
            <a:ext cx="2671780" cy="885027"/>
          </a:xfrm>
          <a:custGeom>
            <a:avLst/>
            <a:gdLst/>
            <a:ahLst/>
            <a:cxnLst/>
            <a:rect l="l" t="t" r="r" b="b"/>
            <a:pathLst>
              <a:path w="2671780" h="885027">
                <a:moveTo>
                  <a:pt x="0" y="0"/>
                </a:moveTo>
                <a:lnTo>
                  <a:pt x="2671780" y="0"/>
                </a:lnTo>
                <a:lnTo>
                  <a:pt x="2671780" y="885027"/>
                </a:lnTo>
                <a:lnTo>
                  <a:pt x="0" y="8850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47625" cap="rnd">
            <a:solidFill>
              <a:srgbClr val="000000"/>
            </a:solidFill>
            <a:prstDash val="solid"/>
            <a:round/>
          </a:ln>
        </p:spPr>
      </p:sp>
      <p:sp>
        <p:nvSpPr>
          <p:cNvPr id="3" name="Freeform 3"/>
          <p:cNvSpPr/>
          <p:nvPr/>
        </p:nvSpPr>
        <p:spPr>
          <a:xfrm>
            <a:off x="13671510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993608" y="1018995"/>
            <a:ext cx="12528630" cy="1941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6" name="Freeform 6"/>
          <p:cNvSpPr/>
          <p:nvPr/>
        </p:nvSpPr>
        <p:spPr>
          <a:xfrm>
            <a:off x="6179754" y="2548924"/>
            <a:ext cx="10706472" cy="3546519"/>
          </a:xfrm>
          <a:custGeom>
            <a:avLst/>
            <a:gdLst/>
            <a:ahLst/>
            <a:cxnLst/>
            <a:rect l="l" t="t" r="r" b="b"/>
            <a:pathLst>
              <a:path w="10706472" h="3546519">
                <a:moveTo>
                  <a:pt x="0" y="0"/>
                </a:moveTo>
                <a:lnTo>
                  <a:pt x="10706471" y="0"/>
                </a:lnTo>
                <a:lnTo>
                  <a:pt x="10706471" y="3546519"/>
                </a:lnTo>
                <a:lnTo>
                  <a:pt x="0" y="35465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w="57150" cap="rnd">
            <a:solidFill>
              <a:srgbClr val="000000"/>
            </a:solidFill>
            <a:prstDash val="solid"/>
            <a:round/>
          </a:ln>
        </p:spPr>
      </p:sp>
      <p:sp>
        <p:nvSpPr>
          <p:cNvPr id="7" name="Freeform 7"/>
          <p:cNvSpPr/>
          <p:nvPr/>
        </p:nvSpPr>
        <p:spPr>
          <a:xfrm>
            <a:off x="1977617" y="1311722"/>
            <a:ext cx="6763678" cy="5182668"/>
          </a:xfrm>
          <a:custGeom>
            <a:avLst/>
            <a:gdLst/>
            <a:ahLst/>
            <a:cxnLst/>
            <a:rect l="l" t="t" r="r" b="b"/>
            <a:pathLst>
              <a:path w="6763678" h="5182668">
                <a:moveTo>
                  <a:pt x="0" y="0"/>
                </a:moveTo>
                <a:lnTo>
                  <a:pt x="6763677" y="0"/>
                </a:lnTo>
                <a:lnTo>
                  <a:pt x="6763677" y="5182668"/>
                </a:lnTo>
                <a:lnTo>
                  <a:pt x="0" y="51826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3291702" y="1861774"/>
            <a:ext cx="1871406" cy="467851"/>
          </a:xfrm>
          <a:custGeom>
            <a:avLst/>
            <a:gdLst/>
            <a:ahLst/>
            <a:cxnLst/>
            <a:rect l="l" t="t" r="r" b="b"/>
            <a:pathLst>
              <a:path w="1871406" h="467851">
                <a:moveTo>
                  <a:pt x="0" y="0"/>
                </a:moveTo>
                <a:lnTo>
                  <a:pt x="1871406" y="0"/>
                </a:lnTo>
                <a:lnTo>
                  <a:pt x="1871406" y="467851"/>
                </a:lnTo>
                <a:lnTo>
                  <a:pt x="0" y="4678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9737412" y="6220380"/>
            <a:ext cx="1757194" cy="439298"/>
          </a:xfrm>
          <a:custGeom>
            <a:avLst/>
            <a:gdLst/>
            <a:ahLst/>
            <a:cxnLst/>
            <a:rect l="l" t="t" r="r" b="b"/>
            <a:pathLst>
              <a:path w="1757194" h="439298">
                <a:moveTo>
                  <a:pt x="0" y="0"/>
                </a:moveTo>
                <a:lnTo>
                  <a:pt x="1757193" y="0"/>
                </a:lnTo>
                <a:lnTo>
                  <a:pt x="1757193" y="439299"/>
                </a:lnTo>
                <a:lnTo>
                  <a:pt x="0" y="4392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440718" y="5603073"/>
            <a:ext cx="918470" cy="836956"/>
          </a:xfrm>
          <a:custGeom>
            <a:avLst/>
            <a:gdLst/>
            <a:ahLst/>
            <a:cxnLst/>
            <a:rect l="l" t="t" r="r" b="b"/>
            <a:pathLst>
              <a:path w="918470" h="836956">
                <a:moveTo>
                  <a:pt x="918471" y="0"/>
                </a:moveTo>
                <a:lnTo>
                  <a:pt x="0" y="0"/>
                </a:lnTo>
                <a:lnTo>
                  <a:pt x="0" y="836956"/>
                </a:lnTo>
                <a:lnTo>
                  <a:pt x="918471" y="836956"/>
                </a:lnTo>
                <a:lnTo>
                  <a:pt x="91847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71721" y="4034632"/>
            <a:ext cx="1808033" cy="1808033"/>
          </a:xfrm>
          <a:custGeom>
            <a:avLst/>
            <a:gdLst/>
            <a:ahLst/>
            <a:cxnLst/>
            <a:rect l="l" t="t" r="r" b="b"/>
            <a:pathLst>
              <a:path w="1808033" h="1808033">
                <a:moveTo>
                  <a:pt x="0" y="0"/>
                </a:moveTo>
                <a:lnTo>
                  <a:pt x="1808033" y="0"/>
                </a:lnTo>
                <a:lnTo>
                  <a:pt x="1808033" y="1808033"/>
                </a:lnTo>
                <a:lnTo>
                  <a:pt x="0" y="18080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625083" y="513011"/>
            <a:ext cx="2596655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SPRÁVANIE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15537" y="2958688"/>
            <a:ext cx="5922483" cy="1032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3"/>
              </a:lnSpc>
              <a:spcBef>
                <a:spcPct val="0"/>
              </a:spcBef>
            </a:pPr>
            <a:r>
              <a:rPr lang="en-US" sz="605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Conduct Risks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29221" y="2674288"/>
            <a:ext cx="7564570" cy="32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3"/>
              </a:lnSpc>
            </a:pPr>
            <a:r>
              <a:rPr lang="en-US" sz="263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Situácie, keď deti svojím správaním –  nenávistnými, škodlivými či nezákonnými prejavmi alebo nevhodným obsahom, ktorý samy vytvárajú – ohrozujú seba aj iné deti. Tieto riziká môžu vzniknúť aj nevedome a majú dopad na obe strany: agresorov aj ich terče.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99953" y="6831129"/>
            <a:ext cx="15283267" cy="2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sk-SK" sz="2400" i="1" noProof="0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“Skúsenosť̌ </a:t>
            </a:r>
            <a:r>
              <a:rPr lang="sk-SK" sz="2400" b="1" i="1" noProof="0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so šikanovaním v online</a:t>
            </a:r>
            <a:r>
              <a:rPr lang="sk-SK" sz="2400" i="1" noProof="0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priestore</a:t>
            </a:r>
            <a:r>
              <a:rPr lang="sk-SK" sz="2400" b="1" i="1" noProof="0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má približne štvrtina detí vo veku 9 – 17 rokov</a:t>
            </a:r>
            <a:r>
              <a:rPr lang="sk-SK" sz="2400" i="1" noProof="0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. Ku </a:t>
            </a:r>
            <a:r>
              <a:rPr lang="sk-SK" sz="2400" i="1" noProof="0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kyberšikanovaniu</a:t>
            </a:r>
            <a:r>
              <a:rPr lang="sk-SK" sz="2400" i="1" noProof="0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najčastejšie dochádza prostredníctvom sociálnych sietí. </a:t>
            </a:r>
            <a:r>
              <a:rPr lang="sk-SK" sz="2400" b="1" i="1" noProof="0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11 % detí a dospievajúcich vo veku 11 – 17 poslalo správu so sexuálnym obsahom</a:t>
            </a:r>
            <a:r>
              <a:rPr lang="sk-SK" sz="2400" i="1" noProof="0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dievčatá (13 %) viac ako chlapci (9 %), najčastejšie osobe, s ktorou v tom čase boli v romantickom vzťahu (58 %), ale aj osobe, ktorej skutočnú identitu nepoznajú (13 %).”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49016" y="9201150"/>
            <a:ext cx="9437209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Vybrané formy rizikového správania detí a mládeže v roku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61740" y="598629"/>
            <a:ext cx="2596655" cy="860142"/>
          </a:xfrm>
          <a:custGeom>
            <a:avLst/>
            <a:gdLst/>
            <a:ahLst/>
            <a:cxnLst/>
            <a:rect l="l" t="t" r="r" b="b"/>
            <a:pathLst>
              <a:path w="2596655" h="860142">
                <a:moveTo>
                  <a:pt x="0" y="0"/>
                </a:moveTo>
                <a:lnTo>
                  <a:pt x="2596655" y="0"/>
                </a:lnTo>
                <a:lnTo>
                  <a:pt x="2596655" y="860142"/>
                </a:lnTo>
                <a:lnTo>
                  <a:pt x="0" y="860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47625" cap="rnd">
            <a:solidFill>
              <a:srgbClr val="000000"/>
            </a:solidFill>
            <a:prstDash val="solid"/>
            <a:round/>
          </a:ln>
        </p:spPr>
      </p:sp>
      <p:sp>
        <p:nvSpPr>
          <p:cNvPr id="3" name="Freeform 3"/>
          <p:cNvSpPr/>
          <p:nvPr/>
        </p:nvSpPr>
        <p:spPr>
          <a:xfrm>
            <a:off x="13671510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993608" y="1018995"/>
            <a:ext cx="12528630" cy="1941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6" name="Freeform 6"/>
          <p:cNvSpPr/>
          <p:nvPr/>
        </p:nvSpPr>
        <p:spPr>
          <a:xfrm>
            <a:off x="1599508" y="2818833"/>
            <a:ext cx="9449309" cy="3130083"/>
          </a:xfrm>
          <a:custGeom>
            <a:avLst/>
            <a:gdLst/>
            <a:ahLst/>
            <a:cxnLst/>
            <a:rect l="l" t="t" r="r" b="b"/>
            <a:pathLst>
              <a:path w="9449309" h="3130083">
                <a:moveTo>
                  <a:pt x="0" y="0"/>
                </a:moveTo>
                <a:lnTo>
                  <a:pt x="9449309" y="0"/>
                </a:lnTo>
                <a:lnTo>
                  <a:pt x="9449309" y="3130084"/>
                </a:lnTo>
                <a:lnTo>
                  <a:pt x="0" y="31300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w="57150" cap="rnd">
            <a:solidFill>
              <a:srgbClr val="000000"/>
            </a:solidFill>
            <a:prstDash val="solid"/>
            <a:round/>
          </a:ln>
        </p:spPr>
      </p:sp>
      <p:sp>
        <p:nvSpPr>
          <p:cNvPr id="7" name="Freeform 7"/>
          <p:cNvSpPr/>
          <p:nvPr/>
        </p:nvSpPr>
        <p:spPr>
          <a:xfrm flipH="1">
            <a:off x="10825228" y="1921750"/>
            <a:ext cx="5703274" cy="4370134"/>
          </a:xfrm>
          <a:custGeom>
            <a:avLst/>
            <a:gdLst/>
            <a:ahLst/>
            <a:cxnLst/>
            <a:rect l="l" t="t" r="r" b="b"/>
            <a:pathLst>
              <a:path w="5703274" h="4370134">
                <a:moveTo>
                  <a:pt x="5703274" y="0"/>
                </a:moveTo>
                <a:lnTo>
                  <a:pt x="0" y="0"/>
                </a:lnTo>
                <a:lnTo>
                  <a:pt x="0" y="4370134"/>
                </a:lnTo>
                <a:lnTo>
                  <a:pt x="5703274" y="4370134"/>
                </a:lnTo>
                <a:lnTo>
                  <a:pt x="570327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2653047" y="2126432"/>
            <a:ext cx="1945616" cy="486404"/>
          </a:xfrm>
          <a:custGeom>
            <a:avLst/>
            <a:gdLst/>
            <a:ahLst/>
            <a:cxnLst/>
            <a:rect l="l" t="t" r="r" b="b"/>
            <a:pathLst>
              <a:path w="1945616" h="486404">
                <a:moveTo>
                  <a:pt x="0" y="0"/>
                </a:moveTo>
                <a:lnTo>
                  <a:pt x="1945616" y="0"/>
                </a:lnTo>
                <a:lnTo>
                  <a:pt x="1945616" y="486404"/>
                </a:lnTo>
                <a:lnTo>
                  <a:pt x="0" y="486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7317126" y="6231114"/>
            <a:ext cx="1826874" cy="456719"/>
          </a:xfrm>
          <a:custGeom>
            <a:avLst/>
            <a:gdLst/>
            <a:ahLst/>
            <a:cxnLst/>
            <a:rect l="l" t="t" r="r" b="b"/>
            <a:pathLst>
              <a:path w="1826874" h="456719">
                <a:moveTo>
                  <a:pt x="0" y="0"/>
                </a:moveTo>
                <a:lnTo>
                  <a:pt x="1826874" y="0"/>
                </a:lnTo>
                <a:lnTo>
                  <a:pt x="1826874" y="456718"/>
                </a:lnTo>
                <a:lnTo>
                  <a:pt x="0" y="4567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866688" y="5719841"/>
            <a:ext cx="954892" cy="870145"/>
          </a:xfrm>
          <a:custGeom>
            <a:avLst/>
            <a:gdLst/>
            <a:ahLst/>
            <a:cxnLst/>
            <a:rect l="l" t="t" r="r" b="b"/>
            <a:pathLst>
              <a:path w="954892" h="870145">
                <a:moveTo>
                  <a:pt x="0" y="0"/>
                </a:moveTo>
                <a:lnTo>
                  <a:pt x="954892" y="0"/>
                </a:lnTo>
                <a:lnTo>
                  <a:pt x="954892" y="870145"/>
                </a:lnTo>
                <a:lnTo>
                  <a:pt x="0" y="87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6863843">
            <a:off x="9960752" y="1595124"/>
            <a:ext cx="1549021" cy="1549021"/>
          </a:xfrm>
          <a:custGeom>
            <a:avLst/>
            <a:gdLst/>
            <a:ahLst/>
            <a:cxnLst/>
            <a:rect l="l" t="t" r="r" b="b"/>
            <a:pathLst>
              <a:path w="1549021" h="1549021">
                <a:moveTo>
                  <a:pt x="0" y="0"/>
                </a:moveTo>
                <a:lnTo>
                  <a:pt x="1549021" y="0"/>
                </a:lnTo>
                <a:lnTo>
                  <a:pt x="1549021" y="1549021"/>
                </a:lnTo>
                <a:lnTo>
                  <a:pt x="0" y="15490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661740" y="698555"/>
            <a:ext cx="2596655" cy="574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6"/>
              </a:lnSpc>
              <a:spcBef>
                <a:spcPct val="0"/>
              </a:spcBef>
            </a:pPr>
            <a:r>
              <a:rPr lang="en-US" sz="325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KONTAKTY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76331" y="3099260"/>
            <a:ext cx="4390357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  <a:spcBef>
                <a:spcPct val="0"/>
              </a:spcBef>
            </a:pPr>
            <a:r>
              <a:rPr lang="en-US" sz="62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Contact Risks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80796" y="2976676"/>
            <a:ext cx="8935416" cy="274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3"/>
              </a:lnSpc>
            </a:pPr>
            <a:r>
              <a:rPr lang="en-US" sz="258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Kontakt s osobami, ktoré majú škodlivé úmysly:</a:t>
            </a:r>
          </a:p>
          <a:p>
            <a:pPr marL="558749" lvl="1" indent="-279374" algn="l">
              <a:lnSpc>
                <a:spcPts val="3623"/>
              </a:lnSpc>
              <a:buFont typeface="Arial"/>
              <a:buChar char="•"/>
            </a:pPr>
            <a:r>
              <a:rPr lang="en-US" sz="258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Online predátori a grooming</a:t>
            </a:r>
          </a:p>
          <a:p>
            <a:pPr marL="558749" lvl="1" indent="-279374" algn="l">
              <a:lnSpc>
                <a:spcPts val="3623"/>
              </a:lnSpc>
              <a:buFont typeface="Arial"/>
              <a:buChar char="•"/>
            </a:pPr>
            <a:r>
              <a:rPr lang="en-US" sz="258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Sextortion (vydieranie po zdieľaní intímneho obsahu)</a:t>
            </a:r>
          </a:p>
          <a:p>
            <a:pPr marL="558749" lvl="1" indent="-279374" algn="l">
              <a:lnSpc>
                <a:spcPts val="3623"/>
              </a:lnSpc>
              <a:buFont typeface="Arial"/>
              <a:buChar char="•"/>
            </a:pPr>
            <a:r>
              <a:rPr lang="en-US" sz="258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Nevyžiadaný kontakt alebo sledovanie (stalking)</a:t>
            </a:r>
          </a:p>
          <a:p>
            <a:pPr marL="558749" lvl="1" indent="-279374" algn="l">
              <a:lnSpc>
                <a:spcPts val="3623"/>
              </a:lnSpc>
              <a:buFont typeface="Arial"/>
              <a:buChar char="•"/>
            </a:pPr>
            <a:r>
              <a:rPr lang="en-US" sz="258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Manipulácia cez falošné identity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37925" y="7135507"/>
            <a:ext cx="15720469" cy="140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4"/>
              </a:lnSpc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V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roku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2024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na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linkách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pomoci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a v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krízových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službách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IPčko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uskutočnilo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9641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pomáhajúcich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a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krízových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komunikácií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v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téme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fenomény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internetu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- z toho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kybergrooming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2204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kontaktov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– 22,9 %,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kyberstalkig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61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kontaktov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- 0,6%)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61740" y="598629"/>
            <a:ext cx="2596655" cy="860142"/>
          </a:xfrm>
          <a:custGeom>
            <a:avLst/>
            <a:gdLst/>
            <a:ahLst/>
            <a:cxnLst/>
            <a:rect l="l" t="t" r="r" b="b"/>
            <a:pathLst>
              <a:path w="2596655" h="860142">
                <a:moveTo>
                  <a:pt x="0" y="0"/>
                </a:moveTo>
                <a:lnTo>
                  <a:pt x="2596655" y="0"/>
                </a:lnTo>
                <a:lnTo>
                  <a:pt x="2596655" y="860142"/>
                </a:lnTo>
                <a:lnTo>
                  <a:pt x="0" y="860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47625" cap="rnd">
            <a:solidFill>
              <a:srgbClr val="000000"/>
            </a:solidFill>
            <a:prstDash val="solid"/>
            <a:round/>
          </a:ln>
        </p:spPr>
      </p:sp>
      <p:sp>
        <p:nvSpPr>
          <p:cNvPr id="3" name="Freeform 3"/>
          <p:cNvSpPr/>
          <p:nvPr/>
        </p:nvSpPr>
        <p:spPr>
          <a:xfrm>
            <a:off x="13671510" y="627311"/>
            <a:ext cx="873772" cy="802778"/>
          </a:xfrm>
          <a:custGeom>
            <a:avLst/>
            <a:gdLst/>
            <a:ahLst/>
            <a:cxnLst/>
            <a:rect l="l" t="t" r="r" b="b"/>
            <a:pathLst>
              <a:path w="873772" h="802778">
                <a:moveTo>
                  <a:pt x="0" y="0"/>
                </a:moveTo>
                <a:lnTo>
                  <a:pt x="873772" y="0"/>
                </a:lnTo>
                <a:lnTo>
                  <a:pt x="873772" y="802778"/>
                </a:lnTo>
                <a:lnTo>
                  <a:pt x="0" y="802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993608" y="1018995"/>
            <a:ext cx="12528630" cy="1941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4661740" y="689030"/>
            <a:ext cx="2596655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SPOTRBITEĽ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9901465"/>
            <a:ext cx="18288000" cy="6057900"/>
          </a:xfrm>
          <a:custGeom>
            <a:avLst/>
            <a:gdLst/>
            <a:ahLst/>
            <a:cxnLst/>
            <a:rect l="l" t="t" r="r" b="b"/>
            <a:pathLst>
              <a:path w="18288000" h="6057900">
                <a:moveTo>
                  <a:pt x="0" y="0"/>
                </a:moveTo>
                <a:lnTo>
                  <a:pt x="18288000" y="0"/>
                </a:lnTo>
                <a:lnTo>
                  <a:pt x="18288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7" name="Freeform 7"/>
          <p:cNvSpPr/>
          <p:nvPr/>
        </p:nvSpPr>
        <p:spPr>
          <a:xfrm>
            <a:off x="1291765" y="3631990"/>
            <a:ext cx="10376462" cy="3437203"/>
          </a:xfrm>
          <a:custGeom>
            <a:avLst/>
            <a:gdLst/>
            <a:ahLst/>
            <a:cxnLst/>
            <a:rect l="l" t="t" r="r" b="b"/>
            <a:pathLst>
              <a:path w="10376462" h="3437203">
                <a:moveTo>
                  <a:pt x="0" y="0"/>
                </a:moveTo>
                <a:lnTo>
                  <a:pt x="10376462" y="0"/>
                </a:lnTo>
                <a:lnTo>
                  <a:pt x="10376462" y="3437203"/>
                </a:lnTo>
                <a:lnTo>
                  <a:pt x="0" y="34372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w="57150" cap="rnd">
            <a:solidFill>
              <a:srgbClr val="000000"/>
            </a:solidFill>
            <a:prstDash val="solid"/>
            <a:round/>
          </a:ln>
        </p:spPr>
      </p:sp>
      <p:sp>
        <p:nvSpPr>
          <p:cNvPr id="8" name="Freeform 8"/>
          <p:cNvSpPr/>
          <p:nvPr/>
        </p:nvSpPr>
        <p:spPr>
          <a:xfrm flipH="1">
            <a:off x="9496614" y="2312614"/>
            <a:ext cx="7031888" cy="5388184"/>
          </a:xfrm>
          <a:custGeom>
            <a:avLst/>
            <a:gdLst/>
            <a:ahLst/>
            <a:cxnLst/>
            <a:rect l="l" t="t" r="r" b="b"/>
            <a:pathLst>
              <a:path w="7031888" h="5388184">
                <a:moveTo>
                  <a:pt x="7031888" y="0"/>
                </a:moveTo>
                <a:lnTo>
                  <a:pt x="0" y="0"/>
                </a:lnTo>
                <a:lnTo>
                  <a:pt x="0" y="5388184"/>
                </a:lnTo>
                <a:lnTo>
                  <a:pt x="7031888" y="5388184"/>
                </a:lnTo>
                <a:lnTo>
                  <a:pt x="70318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735406" y="3955840"/>
            <a:ext cx="4898161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  <a:spcBef>
                <a:spcPct val="0"/>
              </a:spcBef>
            </a:pPr>
            <a:r>
              <a:rPr lang="en-US" sz="62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Consumer Risks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2165" y="3993940"/>
            <a:ext cx="7944449" cy="2642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  <a:spcBef>
                <a:spcPct val="0"/>
              </a:spcBef>
            </a:pPr>
            <a:r>
              <a:rPr lang="en-US" sz="247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Deti sú vystavené nevhodným, klamlivým alebo neetickým obchodným praktikám, ktoré môžu ovplyvniť ich správanie, financie či súkromie, napr: skrytá reklama, mikrotransakcie v hrách “zadarmo“ predplatné, zber a zneužitie osobných údajov (cielenie reklamy).</a:t>
            </a:r>
          </a:p>
        </p:txBody>
      </p:sp>
      <p:sp>
        <p:nvSpPr>
          <p:cNvPr id="11" name="Freeform 11"/>
          <p:cNvSpPr/>
          <p:nvPr/>
        </p:nvSpPr>
        <p:spPr>
          <a:xfrm rot="-10800000">
            <a:off x="2567083" y="2765547"/>
            <a:ext cx="1945616" cy="486404"/>
          </a:xfrm>
          <a:custGeom>
            <a:avLst/>
            <a:gdLst/>
            <a:ahLst/>
            <a:cxnLst/>
            <a:rect l="l" t="t" r="r" b="b"/>
            <a:pathLst>
              <a:path w="1945616" h="486404">
                <a:moveTo>
                  <a:pt x="0" y="0"/>
                </a:moveTo>
                <a:lnTo>
                  <a:pt x="1945616" y="0"/>
                </a:lnTo>
                <a:lnTo>
                  <a:pt x="1945616" y="486404"/>
                </a:lnTo>
                <a:lnTo>
                  <a:pt x="0" y="486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6925755" y="7384181"/>
            <a:ext cx="1826874" cy="456719"/>
          </a:xfrm>
          <a:custGeom>
            <a:avLst/>
            <a:gdLst/>
            <a:ahLst/>
            <a:cxnLst/>
            <a:rect l="l" t="t" r="r" b="b"/>
            <a:pathLst>
              <a:path w="1826874" h="456719">
                <a:moveTo>
                  <a:pt x="0" y="0"/>
                </a:moveTo>
                <a:lnTo>
                  <a:pt x="1826874" y="0"/>
                </a:lnTo>
                <a:lnTo>
                  <a:pt x="1826874" y="456718"/>
                </a:lnTo>
                <a:lnTo>
                  <a:pt x="0" y="4567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155831" y="6774137"/>
            <a:ext cx="954892" cy="870145"/>
          </a:xfrm>
          <a:custGeom>
            <a:avLst/>
            <a:gdLst/>
            <a:ahLst/>
            <a:cxnLst/>
            <a:rect l="l" t="t" r="r" b="b"/>
            <a:pathLst>
              <a:path w="954892" h="870145">
                <a:moveTo>
                  <a:pt x="0" y="0"/>
                </a:moveTo>
                <a:lnTo>
                  <a:pt x="954892" y="0"/>
                </a:lnTo>
                <a:lnTo>
                  <a:pt x="954892" y="870145"/>
                </a:lnTo>
                <a:lnTo>
                  <a:pt x="0" y="87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987888" y="2105859"/>
            <a:ext cx="1747518" cy="1319376"/>
          </a:xfrm>
          <a:custGeom>
            <a:avLst/>
            <a:gdLst/>
            <a:ahLst/>
            <a:cxnLst/>
            <a:rect l="l" t="t" r="r" b="b"/>
            <a:pathLst>
              <a:path w="1747518" h="1319376">
                <a:moveTo>
                  <a:pt x="0" y="0"/>
                </a:moveTo>
                <a:lnTo>
                  <a:pt x="1747518" y="0"/>
                </a:lnTo>
                <a:lnTo>
                  <a:pt x="1747518" y="1319376"/>
                </a:lnTo>
                <a:lnTo>
                  <a:pt x="0" y="13193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1068</Words>
  <Application>Microsoft Office PowerPoint</Application>
  <PresentationFormat>Vlastná</PresentationFormat>
  <Paragraphs>117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9" baseType="lpstr">
      <vt:lpstr>Poppins Bold Italics</vt:lpstr>
      <vt:lpstr>Poppins Bold</vt:lpstr>
      <vt:lpstr>Poppins Italics</vt:lpstr>
      <vt:lpstr>Baloo</vt:lpstr>
      <vt:lpstr>Arial</vt:lpstr>
      <vt:lpstr>Poppins</vt:lpstr>
      <vt:lpstr>Calibri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ZLIN_2025</dc:title>
  <cp:lastModifiedBy>Viktoria Norisova</cp:lastModifiedBy>
  <cp:revision>3</cp:revision>
  <dcterms:created xsi:type="dcterms:W3CDTF">2006-08-16T00:00:00Z</dcterms:created>
  <dcterms:modified xsi:type="dcterms:W3CDTF">2025-05-29T12:16:52Z</dcterms:modified>
  <dc:identifier>DAGoq-0xSYk</dc:identifier>
</cp:coreProperties>
</file>