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5" r:id="rId2"/>
    <p:sldMasterId id="2147483728" r:id="rId3"/>
  </p:sldMasterIdLst>
  <p:handoutMasterIdLst>
    <p:handoutMasterId r:id="rId16"/>
  </p:handoutMasterIdLst>
  <p:sldIdLst>
    <p:sldId id="256" r:id="rId4"/>
    <p:sldId id="278" r:id="rId5"/>
    <p:sldId id="279" r:id="rId6"/>
    <p:sldId id="280" r:id="rId7"/>
    <p:sldId id="281" r:id="rId8"/>
    <p:sldId id="258" r:id="rId9"/>
    <p:sldId id="282" r:id="rId10"/>
    <p:sldId id="257" r:id="rId11"/>
    <p:sldId id="260" r:id="rId12"/>
    <p:sldId id="261" r:id="rId13"/>
    <p:sldId id="262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C05"/>
    <a:srgbClr val="18276C"/>
    <a:srgbClr val="464D7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7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22AB8C-F2B2-A092-9662-9C2975B448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18. 10. 2023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F29CB7-4A08-1E3E-5C05-23D79D3349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strana </a:t>
            </a:r>
            <a:fld id="{9DB2B4F0-5529-4167-8995-35030A26C464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bdélník 1">
            <a:extLst>
              <a:ext uri="{FF2B5EF4-FFF2-40B4-BE49-F238E27FC236}">
                <a16:creationId xmlns:a16="http://schemas.microsoft.com/office/drawing/2014/main" id="{4430CD3A-BA31-E0E8-6237-8931E994881C}"/>
              </a:ext>
            </a:extLst>
          </p:cNvPr>
          <p:cNvSpPr/>
          <p:nvPr/>
        </p:nvSpPr>
        <p:spPr>
          <a:xfrm>
            <a:off x="0" y="293915"/>
            <a:ext cx="6858000" cy="3581400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1">
            <a:extLst>
              <a:ext uri="{FF2B5EF4-FFF2-40B4-BE49-F238E27FC236}">
                <a16:creationId xmlns:a16="http://schemas.microsoft.com/office/drawing/2014/main" id="{7AC09773-A475-B039-5E55-A1F92FA4F242}"/>
              </a:ext>
            </a:extLst>
          </p:cNvPr>
          <p:cNvSpPr/>
          <p:nvPr/>
        </p:nvSpPr>
        <p:spPr>
          <a:xfrm flipH="1" flipV="1">
            <a:off x="0" y="5344885"/>
            <a:ext cx="6858000" cy="3340325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3463819-D30F-5C08-0AAD-BB58601D0BA7}"/>
              </a:ext>
            </a:extLst>
          </p:cNvPr>
          <p:cNvSpPr/>
          <p:nvPr/>
        </p:nvSpPr>
        <p:spPr>
          <a:xfrm>
            <a:off x="0" y="3135086"/>
            <a:ext cx="6858000" cy="3069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2185EE-B5CB-EA67-4314-EEA4752C2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1" y="8644724"/>
            <a:ext cx="868643" cy="472861"/>
          </a:xfrm>
          <a:prstGeom prst="rect">
            <a:avLst/>
          </a:prstGeom>
        </p:spPr>
      </p:pic>
      <p:sp>
        <p:nvSpPr>
          <p:cNvPr id="10" name="Zástupný symbol pro záhlaví 9">
            <a:extLst>
              <a:ext uri="{FF2B5EF4-FFF2-40B4-BE49-F238E27FC236}">
                <a16:creationId xmlns:a16="http://schemas.microsoft.com/office/drawing/2014/main" id="{5B9C84D2-A7B9-8D82-1229-AE242358A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Prezentace na ukázku	</a:t>
            </a:r>
          </a:p>
        </p:txBody>
      </p:sp>
    </p:spTree>
    <p:extLst>
      <p:ext uri="{BB962C8B-B14F-4D97-AF65-F5344CB8AC3E}">
        <p14:creationId xmlns:p14="http://schemas.microsoft.com/office/powerpoint/2010/main" val="1662322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2083622"/>
            <a:ext cx="11477625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0478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60" y="200725"/>
            <a:ext cx="11931042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931042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0400898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00233993-17A6-38BF-6A30-72EF6908DE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2" y="1247775"/>
            <a:ext cx="5800723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BC798B-884B-168A-1311-DCCF5E7C19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5578" y="1247775"/>
            <a:ext cx="5800723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6245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105" y="1322614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CD7967-C0BE-4B51-AEFA-EDA7EFE70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821" y="1322614"/>
            <a:ext cx="6164263" cy="5351785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>
                <a:solidFill>
                  <a:srgbClr val="18276C"/>
                </a:solidFill>
              </a:defRPr>
            </a:lvl1pPr>
            <a:lvl2pPr>
              <a:buClr>
                <a:srgbClr val="18276C"/>
              </a:buClr>
              <a:defRPr>
                <a:solidFill>
                  <a:srgbClr val="18276C"/>
                </a:solidFill>
              </a:defRPr>
            </a:lvl2pPr>
            <a:lvl3pPr>
              <a:buClr>
                <a:srgbClr val="18276C"/>
              </a:buClr>
              <a:defRPr>
                <a:solidFill>
                  <a:srgbClr val="18276C"/>
                </a:solidFill>
              </a:defRPr>
            </a:lvl3pPr>
            <a:lvl4pPr>
              <a:buClr>
                <a:srgbClr val="18276C"/>
              </a:buClr>
              <a:defRPr>
                <a:solidFill>
                  <a:srgbClr val="18276C"/>
                </a:solidFill>
              </a:defRPr>
            </a:lvl4pPr>
            <a:lvl5pPr>
              <a:buClr>
                <a:srgbClr val="18276C"/>
              </a:buClr>
              <a:defRPr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CD75DA7A-3C55-4D99-AF7F-92FE9EAA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0678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595" y="1226870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8" y="4884591"/>
            <a:ext cx="10131427" cy="9356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18276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400AF8E-CDDC-44CD-B5E1-0D29269B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11716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F61A6AC-C662-D883-549F-1EB09349AB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5260" y="1247776"/>
            <a:ext cx="11931042" cy="180022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D982EC0B-A945-C6F4-9CF6-2C320FD3F9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3429000"/>
            <a:ext cx="5762105" cy="342900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144EF1C9-48A0-0C89-10A1-ED5D5E6EB04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94196" y="3429000"/>
            <a:ext cx="5762106" cy="342900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357045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3" y="154023"/>
            <a:ext cx="11931042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951D409E-6D67-C926-AB6E-47DD2EC41C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6"/>
            <a:ext cx="5808815" cy="3133726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61290F1F-1E6F-60F7-3199-4848BE8F058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926" y="1247776"/>
            <a:ext cx="5798375" cy="3133726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70C3F1E-59AB-83C3-8745-701F62F0199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25260" y="4819650"/>
            <a:ext cx="11931042" cy="203835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785636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3647191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850" y="2083622"/>
            <a:ext cx="10410825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698238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476374" y="1247775"/>
            <a:ext cx="10579927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387192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25" y="189243"/>
            <a:ext cx="10597022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40C548EF-8F12-CC15-B168-4833E6B57E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76375" y="1247775"/>
            <a:ext cx="4991100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8C8F4FD-849B-4DE5-7567-2DAF184090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38949" y="1247775"/>
            <a:ext cx="5217351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chemeClr val="bg1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chemeClr val="bg1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chemeClr val="bg1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4644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60" y="200725"/>
            <a:ext cx="11931042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931042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02976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9225" y="153100"/>
            <a:ext cx="10642296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2EBC6C-F2D4-F321-94DD-0BA37608517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414004" y="1247775"/>
            <a:ext cx="10642297" cy="1819275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0EFB50BA-4931-9780-BB51-2E9507AD30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14005" y="3561650"/>
            <a:ext cx="5034420" cy="329635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chemeClr val="bg1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chemeClr val="bg1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chemeClr val="bg1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FCB76F74-4E34-A591-5A27-E66D1BCFBF6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10375" y="3561650"/>
            <a:ext cx="5245926" cy="329635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3826038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476374" y="1247775"/>
            <a:ext cx="5716362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8D2265F-1DB8-4260-98E5-82AE444CFCC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914780" y="1247775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BCDBBE6-5C64-464A-B5D3-27E5FB3C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5980623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6085" y="1143590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0286" y="4604657"/>
            <a:ext cx="10131427" cy="11097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18276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6C68EA4-0042-4AC1-99CE-92A08E6B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98421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54023"/>
            <a:ext cx="10628465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52444B28-266C-1776-DB00-B242549D42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76373" y="1247775"/>
            <a:ext cx="4972051" cy="3133727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0688A884-15B7-170F-BB29-0415F24A19C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000875" y="1247775"/>
            <a:ext cx="5055426" cy="3133727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F49E6447-F331-3ADB-5604-FA5FB7F3AA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472067" y="4628798"/>
            <a:ext cx="10579927" cy="1962853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8764209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7676199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 anchor="ctr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DD28A3A6-9DBB-9EA0-6C5D-51CAC9C165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2" y="1247771"/>
            <a:ext cx="5781673" cy="561023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2D7C16B3-867C-9484-A891-0DA18B2C62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74628" y="1247775"/>
            <a:ext cx="5781673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52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2B6D7C10-4014-A66A-2FEE-9C36B66752C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41437" y="1181101"/>
            <a:ext cx="11931042" cy="201929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4AF5375B-0C31-875A-F10E-67644C58BD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3628326"/>
            <a:ext cx="5799290" cy="322967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7147A7FA-B4D2-AEC5-257A-BCF8D4B0943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67452" y="3657601"/>
            <a:ext cx="5788850" cy="32004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0579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50861662-74A7-4CA1-B77B-C75698A1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675" y="914400"/>
            <a:ext cx="6164263" cy="5360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CE29259-9D3A-4904-B401-2E80A768C8C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8449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65F2566-E0C7-4B40-8BAB-0A589E87B64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371598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06CD32-6585-4AC0-9717-8A5F6ACF1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4498521"/>
            <a:ext cx="10131427" cy="1074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320717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3" y="154023"/>
            <a:ext cx="11931042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0622108F-4703-EF47-8820-78268F1BE6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5780240" cy="313372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1AF6FF67-D0D3-2915-B4A2-3ABFD4C4DDA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86502" y="1247775"/>
            <a:ext cx="5769800" cy="313372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99237C01-D68E-B43C-3DE8-2C04BC02974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25260" y="4628798"/>
            <a:ext cx="11931042" cy="196285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1660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545068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83622"/>
            <a:ext cx="11525250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89124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467455-AE33-4834-9228-CBDF6B5C0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90" y="5550621"/>
            <a:ext cx="1945451" cy="1059042"/>
          </a:xfrm>
          <a:prstGeom prst="rect">
            <a:avLst/>
          </a:prstGeom>
        </p:spPr>
      </p:pic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03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50" r:id="rId5"/>
    <p:sldLayoutId id="2147483751" r:id="rId6"/>
    <p:sldLayoutId id="2147483726" r:id="rId7"/>
    <p:sldLayoutId id="2147483727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467455-AE33-4834-9228-CBDF6B5C0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90" y="5550621"/>
            <a:ext cx="1945451" cy="1059042"/>
          </a:xfrm>
          <a:prstGeom prst="rect">
            <a:avLst/>
          </a:prstGeom>
        </p:spPr>
      </p:pic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11E3CBD-A14F-F955-57F3-F9847B1023F8}"/>
              </a:ext>
            </a:extLst>
          </p:cNvPr>
          <p:cNvSpPr/>
          <p:nvPr userDrawn="1"/>
        </p:nvSpPr>
        <p:spPr>
          <a:xfrm>
            <a:off x="0" y="831149"/>
            <a:ext cx="12192000" cy="6144079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Grafika, Písmo, plakát, grafický design&#10;&#10;Popis byl vytvořen automaticky">
            <a:extLst>
              <a:ext uri="{FF2B5EF4-FFF2-40B4-BE49-F238E27FC236}">
                <a16:creationId xmlns:a16="http://schemas.microsoft.com/office/drawing/2014/main" id="{D129F50B-CCE8-EA20-F4AD-71AC32610D6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63" y="5627253"/>
            <a:ext cx="1804678" cy="9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03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4" r:id="rId4"/>
    <p:sldLayoutId id="2147483745" r:id="rId5"/>
    <p:sldLayoutId id="2147483739" r:id="rId6"/>
    <p:sldLayoutId id="2147483740" r:id="rId7"/>
    <p:sldLayoutId id="2147483741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2">
            <a:extLst>
              <a:ext uri="{FF2B5EF4-FFF2-40B4-BE49-F238E27FC236}">
                <a16:creationId xmlns:a16="http://schemas.microsoft.com/office/drawing/2014/main" id="{2479C93A-6F3B-89FA-550C-09082917B6AF}"/>
              </a:ext>
            </a:extLst>
          </p:cNvPr>
          <p:cNvSpPr/>
          <p:nvPr userDrawn="1"/>
        </p:nvSpPr>
        <p:spPr>
          <a:xfrm>
            <a:off x="1023457" y="0"/>
            <a:ext cx="11168543" cy="6858000"/>
          </a:xfrm>
          <a:custGeom>
            <a:avLst/>
            <a:gdLst>
              <a:gd name="connsiteX0" fmla="*/ 0 w 11109649"/>
              <a:gd name="connsiteY0" fmla="*/ 0 h 6858000"/>
              <a:gd name="connsiteX1" fmla="*/ 11109649 w 11109649"/>
              <a:gd name="connsiteY1" fmla="*/ 0 h 6858000"/>
              <a:gd name="connsiteX2" fmla="*/ 11109649 w 11109649"/>
              <a:gd name="connsiteY2" fmla="*/ 6858000 h 6858000"/>
              <a:gd name="connsiteX3" fmla="*/ 0 w 11109649"/>
              <a:gd name="connsiteY3" fmla="*/ 6858000 h 6858000"/>
              <a:gd name="connsiteX4" fmla="*/ 0 w 11109649"/>
              <a:gd name="connsiteY4" fmla="*/ 0 h 6858000"/>
              <a:gd name="connsiteX0" fmla="*/ 0 w 11478765"/>
              <a:gd name="connsiteY0" fmla="*/ 8389 h 6858000"/>
              <a:gd name="connsiteX1" fmla="*/ 11478765 w 11478765"/>
              <a:gd name="connsiteY1" fmla="*/ 0 h 6858000"/>
              <a:gd name="connsiteX2" fmla="*/ 11478765 w 11478765"/>
              <a:gd name="connsiteY2" fmla="*/ 6858000 h 6858000"/>
              <a:gd name="connsiteX3" fmla="*/ 369116 w 11478765"/>
              <a:gd name="connsiteY3" fmla="*/ 6858000 h 6858000"/>
              <a:gd name="connsiteX4" fmla="*/ 0 w 11478765"/>
              <a:gd name="connsiteY4" fmla="*/ 8389 h 6858000"/>
              <a:gd name="connsiteX0" fmla="*/ 0 w 11478765"/>
              <a:gd name="connsiteY0" fmla="*/ 8389 h 6858000"/>
              <a:gd name="connsiteX1" fmla="*/ 11478765 w 11478765"/>
              <a:gd name="connsiteY1" fmla="*/ 0 h 6858000"/>
              <a:gd name="connsiteX2" fmla="*/ 11478765 w 11478765"/>
              <a:gd name="connsiteY2" fmla="*/ 6858000 h 6858000"/>
              <a:gd name="connsiteX3" fmla="*/ 369116 w 11478765"/>
              <a:gd name="connsiteY3" fmla="*/ 6858000 h 6858000"/>
              <a:gd name="connsiteX4" fmla="*/ 0 w 11478765"/>
              <a:gd name="connsiteY4" fmla="*/ 8389 h 6858000"/>
              <a:gd name="connsiteX0" fmla="*/ 77171 w 11555936"/>
              <a:gd name="connsiteY0" fmla="*/ 8389 h 6858000"/>
              <a:gd name="connsiteX1" fmla="*/ 11555936 w 11555936"/>
              <a:gd name="connsiteY1" fmla="*/ 0 h 6858000"/>
              <a:gd name="connsiteX2" fmla="*/ 11555936 w 11555936"/>
              <a:gd name="connsiteY2" fmla="*/ 6858000 h 6858000"/>
              <a:gd name="connsiteX3" fmla="*/ 15418 w 11555936"/>
              <a:gd name="connsiteY3" fmla="*/ 6858000 h 6858000"/>
              <a:gd name="connsiteX4" fmla="*/ 77171 w 11555936"/>
              <a:gd name="connsiteY4" fmla="*/ 83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5936" h="6858000">
                <a:moveTo>
                  <a:pt x="77171" y="8389"/>
                </a:moveTo>
                <a:lnTo>
                  <a:pt x="11555936" y="0"/>
                </a:lnTo>
                <a:lnTo>
                  <a:pt x="11555936" y="6858000"/>
                </a:lnTo>
                <a:lnTo>
                  <a:pt x="15418" y="6858000"/>
                </a:lnTo>
                <a:cubicBezTo>
                  <a:pt x="-107621" y="4574796"/>
                  <a:pt x="560937" y="2375482"/>
                  <a:pt x="77171" y="83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46267" cy="5819775"/>
          </a:xfrm>
          <a:prstGeom prst="rect">
            <a:avLst/>
          </a:prstGeom>
        </p:spPr>
      </p:pic>
      <p:pic>
        <p:nvPicPr>
          <p:cNvPr id="5" name="Obrázek 4" descr="Obsah obrázku Grafika, Písmo, plakát, grafický design&#10;&#10;Popis byl vytvořen automaticky">
            <a:extLst>
              <a:ext uri="{FF2B5EF4-FFF2-40B4-BE49-F238E27FC236}">
                <a16:creationId xmlns:a16="http://schemas.microsoft.com/office/drawing/2014/main" id="{C47287F5-ECED-F1AA-D499-5C908D5FEB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63" y="5627253"/>
            <a:ext cx="1804678" cy="9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29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49" r:id="rId5"/>
    <p:sldLayoutId id="2147483747" r:id="rId6"/>
    <p:sldLayoutId id="2147483733" r:id="rId7"/>
    <p:sldLayoutId id="2147483734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CS/TXT/HTML/?uri=CELEX:32022R206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p.europa.eu/en/publication-detail/-/publication/f3556a65-88ea-11ee-99ba-01aa75ed71a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7300AD-219D-263B-3B77-0E7A3767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14" y="2866490"/>
            <a:ext cx="4941868" cy="1747065"/>
          </a:xfrm>
          <a:ln w="25400">
            <a:solidFill>
              <a:srgbClr val="ED6C05"/>
            </a:solidFill>
          </a:ln>
        </p:spPr>
        <p:txBody>
          <a:bodyPr>
            <a:normAutofit/>
          </a:bodyPr>
          <a:lstStyle/>
          <a:p>
            <a:r>
              <a:rPr lang="cs-CZ" dirty="0"/>
              <a:t>Ochrana nezletilých osob v online prostoru podle nařízení DSA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A0EB2E-5382-A53F-66B3-F55EEA4ED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106" y="5620012"/>
            <a:ext cx="6226939" cy="954157"/>
          </a:xfrm>
        </p:spPr>
        <p:txBody>
          <a:bodyPr>
            <a:noAutofit/>
          </a:bodyPr>
          <a:lstStyle/>
          <a:p>
            <a:pPr algn="l"/>
            <a:r>
              <a:rPr lang="cs-CZ" sz="1600" dirty="0"/>
              <a:t>Zlín, 5. 6. 2024</a:t>
            </a:r>
          </a:p>
          <a:p>
            <a:pPr algn="l"/>
            <a:r>
              <a:rPr lang="cs-CZ" sz="1600" dirty="0"/>
              <a:t>Mgr. Tomáš Ondrejka</a:t>
            </a:r>
          </a:p>
          <a:p>
            <a:pPr algn="l"/>
            <a:r>
              <a:rPr lang="cs-CZ" sz="1600" b="0" dirty="0"/>
              <a:t>Vedoucí oddělení dozoru specializovaných agend</a:t>
            </a:r>
          </a:p>
        </p:txBody>
      </p:sp>
      <p:pic>
        <p:nvPicPr>
          <p:cNvPr id="5" name="Obrázek 4" descr="Obsah obrázku ilustrace, Grafika, umění, klipart&#10;&#10;Popis byl vytvořen automaticky">
            <a:extLst>
              <a:ext uri="{FF2B5EF4-FFF2-40B4-BE49-F238E27FC236}">
                <a16:creationId xmlns:a16="http://schemas.microsoft.com/office/drawing/2014/main" id="{744ED636-A439-5D1D-3A54-6E6D30AD4C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2" y="1006297"/>
            <a:ext cx="4009805" cy="400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34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BFB35-086C-666B-1EC7-EBC047E7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300"/>
              <a:t>Vyšetřování Evropské komise</a:t>
            </a:r>
          </a:p>
        </p:txBody>
      </p:sp>
      <p:pic>
        <p:nvPicPr>
          <p:cNvPr id="5" name="Obrázek 4" descr="Obsah obrázku Písmo, Grafika, logo, snímek obrazovky&#10;&#10;Popis byl vytvořen automaticky">
            <a:extLst>
              <a:ext uri="{FF2B5EF4-FFF2-40B4-BE49-F238E27FC236}">
                <a16:creationId xmlns:a16="http://schemas.microsoft.com/office/drawing/2014/main" id="{9A8F4F66-0979-905A-DFDD-BC21DD7AF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9" y="1504225"/>
            <a:ext cx="5781673" cy="2890836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91C65-6ADF-9D11-3E70-5EA0AF0870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85183" y="1247775"/>
            <a:ext cx="6371119" cy="561022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D6C05"/>
                </a:solidFill>
              </a:rPr>
              <a:t>META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16. 5. 2024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Podezření, že Facebook a Instagram mohou u dětí způsobovat závislost a vytvářet tzv. efekt králičí nory. Dále Komise prověřuje přiměřenost a účinnost metod ověřování věku.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75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AC7AA7-6405-9C04-6F51-B8860715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</p:spPr>
        <p:txBody>
          <a:bodyPr>
            <a:normAutofit/>
          </a:bodyPr>
          <a:lstStyle/>
          <a:p>
            <a:r>
              <a:rPr lang="cs-CZ" dirty="0"/>
              <a:t>Vyšetřování Evropské komise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AF0CD-F1FB-CB53-673A-935D95008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675" y="914400"/>
            <a:ext cx="6633403" cy="53609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ED6C05"/>
                </a:solidFill>
              </a:rPr>
              <a:t>TikToK</a:t>
            </a:r>
            <a:endParaRPr lang="cs-CZ" sz="2400" dirty="0">
              <a:solidFill>
                <a:srgbClr val="ED6C05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19. 2. 2024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/>
              <a:t>Podezření, že podněcuje závislost a vytváří tzv. efekt králičí nory, účinnost nástrojů ověřování věku pro zabránění přístupu nezletilých k závadnému obsahu, ochrana soukromí nezletilých osob v rámci fungování </a:t>
            </a:r>
            <a:r>
              <a:rPr lang="cs-CZ" sz="2400" dirty="0" err="1"/>
              <a:t>doporučovacích</a:t>
            </a:r>
            <a:r>
              <a:rPr lang="cs-CZ" sz="2400" dirty="0"/>
              <a:t> systémů</a:t>
            </a:r>
          </a:p>
          <a:p>
            <a:r>
              <a:rPr lang="cs-CZ" sz="2400" dirty="0"/>
              <a:t>22. 4. 2024</a:t>
            </a:r>
          </a:p>
          <a:p>
            <a:r>
              <a:rPr lang="cs-CZ" sz="2400" dirty="0"/>
              <a:t>Podezření, že nový program úkolů a odměn </a:t>
            </a:r>
            <a:r>
              <a:rPr lang="cs-CZ" sz="2400" dirty="0" err="1">
                <a:solidFill>
                  <a:srgbClr val="FF0000"/>
                </a:solidFill>
              </a:rPr>
              <a:t>TikTok</a:t>
            </a:r>
            <a:r>
              <a:rPr lang="cs-CZ" sz="2400" dirty="0">
                <a:solidFill>
                  <a:srgbClr val="FF0000"/>
                </a:solidFill>
              </a:rPr>
              <a:t> Lite </a:t>
            </a:r>
            <a:r>
              <a:rPr lang="cs-CZ" sz="2400" dirty="0"/>
              <a:t>má negativní dopady na duševní zdraví, včetně duševního zdraví nezletilých, neboť funkce stimuluje návykové chování.</a:t>
            </a:r>
          </a:p>
        </p:txBody>
      </p:sp>
      <p:pic>
        <p:nvPicPr>
          <p:cNvPr id="5" name="Obrázek 4" descr="Obsah obrázku text, Grafika, Písmo, grafický design&#10;&#10;Popis byl vytvořen automaticky">
            <a:extLst>
              <a:ext uri="{FF2B5EF4-FFF2-40B4-BE49-F238E27FC236}">
                <a16:creationId xmlns:a16="http://schemas.microsoft.com/office/drawing/2014/main" id="{AED421F6-E2C5-76AC-2D9B-B2BC9BE6E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6" r="14542"/>
          <a:stretch/>
        </p:blipFill>
        <p:spPr>
          <a:xfrm>
            <a:off x="7695279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4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5BB307-C6F6-E823-80B6-08CE4EA8186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600" dirty="0"/>
              <a:t>Děkuji za pozornost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ondrejkat@ctu.cz</a:t>
            </a:r>
          </a:p>
        </p:txBody>
      </p:sp>
    </p:spTree>
    <p:extLst>
      <p:ext uri="{BB962C8B-B14F-4D97-AF65-F5344CB8AC3E}">
        <p14:creationId xmlns:p14="http://schemas.microsoft.com/office/powerpoint/2010/main" val="162068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B4F69-B997-32C0-74A5-8747E8E1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Nařízení DSA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C56394-653A-4045-99EB-9B780DE227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811636" cy="5610229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Nařízení Evropského parlamentu a Rady (EU) 2022/2065 o jednotném trhu digitálních služeb a o změně směrnice 2000/31/ES </a:t>
            </a:r>
            <a:r>
              <a:rPr lang="cs-CZ" dirty="0"/>
              <a:t>(</a:t>
            </a:r>
            <a:r>
              <a:rPr lang="cs-CZ" dirty="0">
                <a:solidFill>
                  <a:srgbClr val="FF0000"/>
                </a:solidFill>
              </a:rPr>
              <a:t>nařízení o digitálních službách</a:t>
            </a:r>
            <a:r>
              <a:rPr lang="cs-CZ" dirty="0"/>
              <a:t>)</a:t>
            </a:r>
            <a:r>
              <a:rPr lang="en-US" dirty="0"/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/>
              <a:t>Obecný předpis, jehož cílem je bezpečnější digitální prostředí, kde budou chráněna práva uživatelů, vytvořeny spravedlivější podmínky pro firmy a stanovena pravidla pro technologické giganty</a:t>
            </a:r>
            <a:r>
              <a:rPr lang="en-US" dirty="0"/>
              <a:t>​</a:t>
            </a:r>
            <a:endParaRPr lang="cs-CZ" dirty="0"/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Úplná účinnost od 17. 2. 2024</a:t>
            </a:r>
            <a:r>
              <a:rPr lang="cs-CZ" dirty="0"/>
              <a:t>​</a:t>
            </a:r>
            <a:endParaRPr lang="cs-CZ" dirty="0">
              <a:solidFill>
                <a:srgbClr val="FF0000"/>
              </a:solidFill>
            </a:endParaRPr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cs-CZ" dirty="0"/>
              <a:t>ČTÚ byl určen jako </a:t>
            </a:r>
            <a:r>
              <a:rPr lang="cs-CZ" dirty="0">
                <a:solidFill>
                  <a:srgbClr val="FF0000"/>
                </a:solidFill>
              </a:rPr>
              <a:t>koordinátor digitálních služeb </a:t>
            </a:r>
            <a:r>
              <a:rPr lang="cs-CZ" dirty="0"/>
              <a:t>pro ČR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0905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605C8-A9FC-30B0-8C12-87C5E2D9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cíle DSA</a:t>
            </a:r>
          </a:p>
        </p:txBody>
      </p:sp>
      <p:pic>
        <p:nvPicPr>
          <p:cNvPr id="1026" name="Picture 2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86C06D4-9090-A414-8C26-8AAF66776D6C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r="1"/>
          <a:stretch/>
        </p:blipFill>
        <p:spPr bwMode="auto">
          <a:xfrm>
            <a:off x="5699051" y="1581078"/>
            <a:ext cx="6275270" cy="382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3C0D709-1C19-45F3-7C85-12A259214505}"/>
              </a:ext>
            </a:extLst>
          </p:cNvPr>
          <p:cNvSpPr txBox="1"/>
          <p:nvPr/>
        </p:nvSpPr>
        <p:spPr>
          <a:xfrm>
            <a:off x="537224" y="1581078"/>
            <a:ext cx="5216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Regulace velkých platforem</a:t>
            </a:r>
            <a:r>
              <a:rPr lang="en-US" sz="2400" dirty="0"/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Posílení práv uživatelů</a:t>
            </a:r>
            <a:r>
              <a:rPr lang="en-US" sz="2400" dirty="0"/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Posílení transparentnosti</a:t>
            </a:r>
            <a:r>
              <a:rPr lang="en-US" sz="2400" dirty="0"/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Přístup k datům platforem</a:t>
            </a:r>
            <a:r>
              <a:rPr lang="en-US" sz="2400" dirty="0"/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Opatření proti nelegálnímu obsahu a systémovým rizikům</a:t>
            </a:r>
            <a:r>
              <a:rPr lang="en-US" sz="2400" dirty="0"/>
              <a:t>​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Zapojení občanské společnosti</a:t>
            </a:r>
            <a:endParaRPr lang="en-US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4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59B2A-DBD2-6B4A-E309-493C0E971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Nezletilí na online platformách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546AD-621A-3269-2E3E-AA8CF6EB0FB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dirty="0"/>
              <a:t>Mladí ve věku 13-17 let tráví denně na smartphonu </a:t>
            </a:r>
            <a:r>
              <a:rPr lang="cs-CZ" b="1" dirty="0">
                <a:solidFill>
                  <a:srgbClr val="ED6C05"/>
                </a:solidFill>
              </a:rPr>
              <a:t>4 h 11 minut </a:t>
            </a:r>
            <a:r>
              <a:rPr lang="cs-CZ" dirty="0"/>
              <a:t>(MUNI 2022)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Nejvíce Instagram (39 m), </a:t>
            </a:r>
            <a:r>
              <a:rPr lang="cs-CZ" dirty="0" err="1"/>
              <a:t>TikTok</a:t>
            </a:r>
            <a:r>
              <a:rPr lang="cs-CZ" dirty="0"/>
              <a:t> (23 m), YouTube (42 m)…</a:t>
            </a:r>
          </a:p>
          <a:p>
            <a:r>
              <a:rPr lang="cs-CZ" dirty="0"/>
              <a:t>Pandemie COVID-19 tento trend urychlila</a:t>
            </a:r>
          </a:p>
          <a:p>
            <a:endParaRPr lang="cs-CZ" dirty="0"/>
          </a:p>
          <a:p>
            <a:r>
              <a:rPr lang="cs-CZ" dirty="0"/>
              <a:t>Důvody: napodobování vrstevníků, monetizace, způsob trávení volného času,</a:t>
            </a:r>
          </a:p>
          <a:p>
            <a:pPr marL="0" indent="0">
              <a:buNone/>
            </a:pPr>
            <a:r>
              <a:rPr lang="cs-CZ" dirty="0">
                <a:solidFill>
                  <a:srgbClr val="ED6C05"/>
                </a:solidFill>
              </a:rPr>
              <a:t>    </a:t>
            </a:r>
            <a:r>
              <a:rPr lang="cs-CZ" b="1" dirty="0">
                <a:solidFill>
                  <a:srgbClr val="ED6C05"/>
                </a:solidFill>
              </a:rPr>
              <a:t>business model platforem</a:t>
            </a:r>
          </a:p>
          <a:p>
            <a:r>
              <a:rPr lang="cs-CZ" dirty="0"/>
              <a:t>Problém:</a:t>
            </a:r>
            <a:r>
              <a:rPr lang="cs-CZ" dirty="0">
                <a:solidFill>
                  <a:srgbClr val="ED6C05"/>
                </a:solidFill>
              </a:rPr>
              <a:t> Negativní společenské jevy: </a:t>
            </a:r>
            <a:r>
              <a:rPr lang="cs-CZ" dirty="0"/>
              <a:t>návykovost, přístup k závadnému obsahu, nebezpečné výzvy, kyberšikana, online predátoři…</a:t>
            </a:r>
          </a:p>
        </p:txBody>
      </p:sp>
    </p:spTree>
    <p:extLst>
      <p:ext uri="{BB962C8B-B14F-4D97-AF65-F5344CB8AC3E}">
        <p14:creationId xmlns:p14="http://schemas.microsoft.com/office/powerpoint/2010/main" val="27677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DF092-BC5A-5F8C-5ED1-078F9847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online platforem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B6512-4C34-E202-85CD-69D5D2329B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1"/>
            <a:ext cx="11931042" cy="5610229"/>
          </a:xfrm>
        </p:spPr>
        <p:txBody>
          <a:bodyPr/>
          <a:lstStyle/>
          <a:p>
            <a:r>
              <a:rPr lang="cs-CZ" dirty="0">
                <a:solidFill>
                  <a:srgbClr val="ED6C05"/>
                </a:solidFill>
              </a:rPr>
              <a:t>Cílem platformy je, aby u ní uživatel strávil co nejvíce času</a:t>
            </a:r>
          </a:p>
          <a:p>
            <a:pPr lvl="1"/>
            <a:r>
              <a:rPr lang="cs-CZ" dirty="0"/>
              <a:t>Příjmy z reklamy</a:t>
            </a:r>
          </a:p>
          <a:p>
            <a:pPr lvl="1"/>
            <a:r>
              <a:rPr lang="cs-CZ" dirty="0"/>
              <a:t>Data uživatelů</a:t>
            </a:r>
          </a:p>
          <a:p>
            <a:pPr lvl="1"/>
            <a:r>
              <a:rPr lang="cs-CZ" dirty="0"/>
              <a:t>Síťový efekt</a:t>
            </a:r>
          </a:p>
          <a:p>
            <a:pPr lvl="1"/>
            <a:r>
              <a:rPr lang="cs-CZ" dirty="0"/>
              <a:t>Atraktivita pro investory</a:t>
            </a:r>
          </a:p>
          <a:p>
            <a:pPr lvl="1"/>
            <a:endParaRPr lang="cs-CZ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Platformy často záměrně koncipují své rozhraní tak, aby bylo návykové a zvyšovalo dosah obsahu cíleného na emoce uživatelů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ED6C05"/>
                </a:solidFill>
              </a:rPr>
              <a:t>Nařízení DSA zavádí odpovědnost poskytovatelů platforem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ED6C05"/>
                </a:solidFill>
              </a:rPr>
              <a:t>Sankce až do výše 6 % celosvětového obratu</a:t>
            </a:r>
          </a:p>
        </p:txBody>
      </p:sp>
    </p:spTree>
    <p:extLst>
      <p:ext uri="{BB962C8B-B14F-4D97-AF65-F5344CB8AC3E}">
        <p14:creationId xmlns:p14="http://schemas.microsoft.com/office/powerpoint/2010/main" val="29603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23E44-0E96-84B8-E973-989F6211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poskytovatelů podle DSA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3269F-8586-33E4-BB0D-8EC2615FB4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135775" cy="5610229"/>
          </a:xfrm>
        </p:spPr>
        <p:txBody>
          <a:bodyPr/>
          <a:lstStyle/>
          <a:p>
            <a:r>
              <a:rPr lang="cs-CZ" b="1" dirty="0">
                <a:solidFill>
                  <a:srgbClr val="ED6C05"/>
                </a:solidFill>
              </a:rPr>
              <a:t>Povinnosti online platforem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Čl. 14: Smluvní podmínky v podobě, které nezletilé osoby rozumějí.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Čl. 16: Jednoduché oznamování nezákonného obsahu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Čl. 22: Důvěryhodní oznamovatelé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Čl. 25: Zákaz používat klamavé nebo manipulující online rozhraní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Čl. 28 (1): </a:t>
            </a:r>
            <a:r>
              <a:rPr lang="cs-CZ" sz="2800" dirty="0">
                <a:solidFill>
                  <a:srgbClr val="FF0000"/>
                </a:solidFill>
              </a:rPr>
              <a:t>Zavedení vhodných a přiměřených opatření, která zajistí vysokou míru soukromí, bezpečnosti a ochrany nezletilých osob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Čl. 28 (2): </a:t>
            </a:r>
            <a:r>
              <a:rPr lang="cs-CZ" sz="2800" dirty="0">
                <a:solidFill>
                  <a:srgbClr val="FF0000"/>
                </a:solidFill>
              </a:rPr>
              <a:t>Zákaz online reklamy cílené na nezletilé osoby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50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10D2E-46BB-848B-25F1-24E585DE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poskytovatelů podle DSA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6CA166-CC05-74A6-9E7E-DFAFC2EFA37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0797844" cy="5610229"/>
          </a:xfrm>
        </p:spPr>
        <p:txBody>
          <a:bodyPr/>
          <a:lstStyle/>
          <a:p>
            <a:r>
              <a:rPr lang="cs-CZ" b="1" dirty="0">
                <a:solidFill>
                  <a:srgbClr val="ED6C05"/>
                </a:solidFill>
              </a:rPr>
              <a:t>Povinnosti velmi velkých online platforem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Čl. 34: analýza systémových rizik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Čl. 35: </a:t>
            </a:r>
            <a:r>
              <a:rPr lang="cs-CZ" sz="2800" dirty="0">
                <a:solidFill>
                  <a:srgbClr val="FF0000"/>
                </a:solidFill>
              </a:rPr>
              <a:t>přijetí cílených opatření na ochranu práv dítěte, včetně nástrojů ověřování věku a rodičovské kontroly, případně nástrojů, jejichž cílem je pomoci nezletilým osobám signalizovat zneužívání nebo získat podporu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Čl. 40: přístup k datům pro prověřené vědecké pracovníky</a:t>
            </a:r>
          </a:p>
          <a:p>
            <a:endParaRPr lang="cs-CZ" dirty="0"/>
          </a:p>
          <a:p>
            <a:r>
              <a:rPr lang="cs-CZ" dirty="0"/>
              <a:t>Více v </a:t>
            </a:r>
            <a:r>
              <a:rPr lang="cs-CZ" dirty="0">
                <a:hlinkClick r:id="rId2"/>
              </a:rPr>
              <a:t>Průvodci opatřeními na podporu dětí a mladistvých online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1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23E44-0E96-84B8-E973-989F6211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děje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3269F-8586-33E4-BB0D-8EC2615FB4E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dirty="0"/>
              <a:t>12. 4. 2024 </a:t>
            </a:r>
            <a:r>
              <a:rPr lang="cs-CZ" dirty="0">
                <a:solidFill>
                  <a:srgbClr val="FF0000"/>
                </a:solidFill>
              </a:rPr>
              <a:t>Neformální Rada ministrů v Nové Lovani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Členské státy vyjádřily odhodlanost zajistit bezpečnost dětí na internetu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Úkolem je zajistit, že když se děti přihlásí k aplikaci nebo jakékoliv online službě, jsou ve stejném bezpečí jako doma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Podpora pro zavedení evropského systému ověřování věku uživatelů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Velká očekávání od nařízení DSA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17. 4. 2024 </a:t>
            </a:r>
            <a:r>
              <a:rPr lang="cs-CZ" dirty="0">
                <a:solidFill>
                  <a:srgbClr val="FF0000"/>
                </a:solidFill>
              </a:rPr>
              <a:t>otevřený dopis 20 organizací aktivních v oblasti práv dětí</a:t>
            </a:r>
            <a:r>
              <a:rPr lang="cs-CZ" dirty="0"/>
              <a:t>, kterým vyzývají k implementaci a vymáhání přijaté legislativy na ochranu dětí v online prostředí a k dalšímu upevnění pravidel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1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81108-0B32-786A-7704-2034033D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300"/>
              <a:t>Chystané kroky Evropské komise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E8CA53-586C-A53B-B607-1802D9FFBB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2" y="1247771"/>
            <a:ext cx="7282068" cy="56102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ED6C05"/>
                </a:solidFill>
              </a:rPr>
              <a:t>Systém ověřování věku osob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2600" dirty="0"/>
              <a:t>Zřízena pracovní skupina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2600" dirty="0"/>
              <a:t>Jednotné evropské řešení ověřování věku uživatelů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2600" dirty="0"/>
              <a:t>Ověření věku nikoli totožnosti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2600" dirty="0"/>
              <a:t>EK chce spustit pilotní projekt využití EU-</a:t>
            </a:r>
            <a:r>
              <a:rPr lang="cs-CZ" sz="2600" dirty="0" err="1"/>
              <a:t>Vallet</a:t>
            </a:r>
            <a:r>
              <a:rPr lang="cs-CZ" sz="2600" dirty="0"/>
              <a:t> (DK, FR, ES, IT)</a:t>
            </a:r>
          </a:p>
          <a:p>
            <a:pPr>
              <a:lnSpc>
                <a:spcPct val="90000"/>
              </a:lnSpc>
            </a:pPr>
            <a:endParaRPr lang="cs-CZ" sz="2600" dirty="0"/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ED6C05"/>
                </a:solidFill>
              </a:rPr>
              <a:t>Pokyny k uplatňování čl. 28 DSA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2600" dirty="0"/>
              <a:t>Design online rozhraní, fungování algoritmů…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2600" dirty="0"/>
              <a:t>Nezletilí by měli mít účty automaticky nastaveny na nejvyšší ochranu</a:t>
            </a:r>
          </a:p>
        </p:txBody>
      </p:sp>
      <p:pic>
        <p:nvPicPr>
          <p:cNvPr id="5" name="Obrázek 4" descr="Obsah obrázku text, snímek obrazovky, logo, Grafika&#10;&#10;Popis byl vytvořen automaticky">
            <a:extLst>
              <a:ext uri="{FF2B5EF4-FFF2-40B4-BE49-F238E27FC236}">
                <a16:creationId xmlns:a16="http://schemas.microsoft.com/office/drawing/2014/main" id="{B139E8C6-0111-DA34-C3F1-478D89F569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69"/>
          <a:stretch/>
        </p:blipFill>
        <p:spPr>
          <a:xfrm>
            <a:off x="7195633" y="1747916"/>
            <a:ext cx="4820614" cy="3094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4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še tmavé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tu_vzor_19_10_2023.potx  -  Jen pro čtení" id="{96EE0ABE-B3D9-4FE1-861D-15F201C37C2B}" vid="{4E7B5F4D-72E4-4990-A419-DCD24379D07B}"/>
    </a:ext>
  </a:extLst>
</a:theme>
</file>

<file path=ppt/theme/theme2.xml><?xml version="1.0" encoding="utf-8"?>
<a:theme xmlns:a="http://schemas.openxmlformats.org/drawingml/2006/main" name="Tmavý pruh nahoře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ctu_vzor_19_10_2023.potx  -  Jen pro čtení" id="{96EE0ABE-B3D9-4FE1-861D-15F201C37C2B}" vid="{2DAF9788-55EE-419F-AFB3-0D4398C3E2F7}"/>
    </a:ext>
  </a:extLst>
</a:theme>
</file>

<file path=ppt/theme/theme3.xml><?xml version="1.0" encoding="utf-8"?>
<a:theme xmlns:a="http://schemas.openxmlformats.org/drawingml/2006/main" name="Tmavý pruh vlevo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tu_vzor_19_10_2023.potx  -  Jen pro čtení" id="{96EE0ABE-B3D9-4FE1-861D-15F201C37C2B}" vid="{F0EB60D0-079B-4111-8066-47A7F5998CE1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prezentace_ctu_vzor_19_10_2023</Template>
  <TotalTime>231</TotalTime>
  <Words>697</Words>
  <Application>Microsoft Office PowerPoint</Application>
  <PresentationFormat>Širokoúhlá obrazovka</PresentationFormat>
  <Paragraphs>84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Vše tmavé</vt:lpstr>
      <vt:lpstr>Tmavý pruh nahoře</vt:lpstr>
      <vt:lpstr>Tmavý pruh vlevo</vt:lpstr>
      <vt:lpstr>Ochrana nezletilých osob v online prostoru podle nařízení DSA</vt:lpstr>
      <vt:lpstr>Nařízení DSA</vt:lpstr>
      <vt:lpstr>Hlavní cíle DSA</vt:lpstr>
      <vt:lpstr>Nezletilí na online platformách</vt:lpstr>
      <vt:lpstr>Role online platforem</vt:lpstr>
      <vt:lpstr>Povinnosti poskytovatelů podle DSA</vt:lpstr>
      <vt:lpstr>Povinnosti poskytovatelů podle DSA</vt:lpstr>
      <vt:lpstr>Co se děje</vt:lpstr>
      <vt:lpstr>Chystané kroky Evropské komise</vt:lpstr>
      <vt:lpstr>Vyšetřování Evropské komise</vt:lpstr>
      <vt:lpstr>Vyšetřování Evropské komise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Ondrejka Tomáš</dc:creator>
  <cp:lastModifiedBy>Ondrejka Tomáš</cp:lastModifiedBy>
  <cp:revision>34</cp:revision>
  <dcterms:created xsi:type="dcterms:W3CDTF">2024-05-23T16:51:03Z</dcterms:created>
  <dcterms:modified xsi:type="dcterms:W3CDTF">2024-05-26T08:03:15Z</dcterms:modified>
</cp:coreProperties>
</file>