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71" r:id="rId13"/>
    <p:sldId id="270" r:id="rId14"/>
    <p:sldId id="267" r:id="rId15"/>
    <p:sldId id="275" r:id="rId16"/>
    <p:sldId id="276" r:id="rId17"/>
    <p:sldId id="277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87800F1-0849-424D-A53C-2E24721FC4D6}" type="datetimeFigureOut">
              <a:rPr lang="cs-CZ" smtClean="0"/>
              <a:t>24.05.2024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9F0487-D2C0-4CF9-BE8D-ECEC5CA25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574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00F1-0849-424D-A53C-2E24721FC4D6}" type="datetimeFigureOut">
              <a:rPr lang="cs-CZ" smtClean="0"/>
              <a:t>24.05.2024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0487-D2C0-4CF9-BE8D-ECEC5CA25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1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00F1-0849-424D-A53C-2E24721FC4D6}" type="datetimeFigureOut">
              <a:rPr lang="cs-CZ" smtClean="0"/>
              <a:t>24.05.2024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0487-D2C0-4CF9-BE8D-ECEC5CA25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07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00F1-0849-424D-A53C-2E24721FC4D6}" type="datetimeFigureOut">
              <a:rPr lang="cs-CZ" smtClean="0"/>
              <a:t>24.05.2024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0487-D2C0-4CF9-BE8D-ECEC5CA25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61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87800F1-0849-424D-A53C-2E24721FC4D6}" type="datetimeFigureOut">
              <a:rPr lang="cs-CZ" smtClean="0"/>
              <a:t>24.05.2024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19F0487-D2C0-4CF9-BE8D-ECEC5CA25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198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00F1-0849-424D-A53C-2E24721FC4D6}" type="datetimeFigureOut">
              <a:rPr lang="cs-CZ" smtClean="0"/>
              <a:t>24.05.2024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0487-D2C0-4CF9-BE8D-ECEC5CA25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84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00F1-0849-424D-A53C-2E24721FC4D6}" type="datetimeFigureOut">
              <a:rPr lang="cs-CZ" smtClean="0"/>
              <a:t>24.05.2024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0487-D2C0-4CF9-BE8D-ECEC5CA25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23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00F1-0849-424D-A53C-2E24721FC4D6}" type="datetimeFigureOut">
              <a:rPr lang="cs-CZ" smtClean="0"/>
              <a:t>24.05.2024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0487-D2C0-4CF9-BE8D-ECEC5CA25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56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00F1-0849-424D-A53C-2E24721FC4D6}" type="datetimeFigureOut">
              <a:rPr lang="cs-CZ" smtClean="0"/>
              <a:t>24.05.2024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0487-D2C0-4CF9-BE8D-ECEC5CA25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24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00F1-0849-424D-A53C-2E24721FC4D6}" type="datetimeFigureOut">
              <a:rPr lang="cs-CZ" smtClean="0"/>
              <a:t>24.05.2024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9F0487-D2C0-4CF9-BE8D-ECEC5CA255D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147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87800F1-0849-424D-A53C-2E24721FC4D6}" type="datetimeFigureOut">
              <a:rPr lang="cs-CZ" smtClean="0"/>
              <a:t>24.05.2024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9F0487-D2C0-4CF9-BE8D-ECEC5CA255D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598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7800F1-0849-424D-A53C-2E24721FC4D6}" type="datetimeFigureOut">
              <a:rPr lang="cs-CZ" smtClean="0"/>
              <a:t>24.05.2024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9F0487-D2C0-4CF9-BE8D-ECEC5CA25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50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EC5DC-EC3C-4D36-B6B8-3415EA4E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B61F48A-11A2-48F1-9150-356C6CC2A7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8" y="1136834"/>
            <a:ext cx="5078572" cy="5078572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A08874-8636-4C7F-8F56-0B10371FA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121408"/>
            <a:ext cx="4952999" cy="373075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4400" b="1" dirty="0"/>
              <a:t>Ověřování věku </a:t>
            </a:r>
          </a:p>
          <a:p>
            <a:pPr marL="0" indent="0">
              <a:buNone/>
            </a:pPr>
            <a:r>
              <a:rPr lang="cs-CZ" sz="4400" b="1" dirty="0"/>
              <a:t>v online prostředí</a:t>
            </a:r>
          </a:p>
        </p:txBody>
      </p:sp>
    </p:spTree>
    <p:extLst>
      <p:ext uri="{BB962C8B-B14F-4D97-AF65-F5344CB8AC3E}">
        <p14:creationId xmlns:p14="http://schemas.microsoft.com/office/powerpoint/2010/main" val="398482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2A020-D914-45E5-90A1-6A6B7056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i="1" dirty="0"/>
              <a:t>Ověření věku</a:t>
            </a:r>
            <a:br>
              <a:rPr lang="cs-CZ" sz="4800" b="1" i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5F565E-BDD8-413D-B19B-5B5565D21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b="1" dirty="0"/>
              <a:t>Souhlas rodičů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b="1" dirty="0"/>
              <a:t>– osoba věkově ověřená stvrzuje svému dítěti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b="1" dirty="0"/>
              <a:t>   (např. u služeb od 13 let)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b="1" dirty="0"/>
          </a:p>
          <a:p>
            <a:pPr>
              <a:spcBef>
                <a:spcPts val="1200"/>
              </a:spcBef>
            </a:pPr>
            <a:r>
              <a:rPr lang="cs-CZ" sz="2400" b="1" dirty="0"/>
              <a:t>Ručení</a:t>
            </a:r>
            <a:r>
              <a:rPr lang="cs-CZ" sz="1800" b="1" dirty="0"/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000" b="1" dirty="0"/>
              <a:t>– prokázání věku prostřednictvím věrohodné autority (učitel, vychovatel, lékař)</a:t>
            </a:r>
          </a:p>
          <a:p>
            <a:endParaRPr lang="cs-CZ" dirty="0"/>
          </a:p>
          <a:p>
            <a:r>
              <a:rPr lang="cs-CZ" sz="2400" b="1" dirty="0"/>
              <a:t>Sociální </a:t>
            </a:r>
            <a:r>
              <a:rPr lang="cs-CZ" sz="2400" b="1" dirty="0" err="1"/>
              <a:t>vouching</a:t>
            </a:r>
            <a:r>
              <a:rPr lang="cs-CZ" sz="2400" b="1" dirty="0"/>
              <a:t> (rovněž ručení)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000" b="1" dirty="0"/>
              <a:t>- jen prostřednictvím prohlášení přátel, bez předkládání důkazů, ale ručiteli musí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000" b="1" dirty="0"/>
              <a:t>  být víc než 18 let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9C11054-71A6-4454-A2FF-5EA6B3BDF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308038"/>
            <a:ext cx="3556825" cy="355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5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337F2-BF2C-463A-86FC-37389DDF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A90CA4-D82F-4913-8F37-82CA2232E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42594"/>
            <a:ext cx="10058400" cy="539244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600" b="1" i="1" dirty="0"/>
              <a:t>Ověření věku</a:t>
            </a:r>
            <a:endParaRPr lang="cs-CZ" sz="3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800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800" b="1" dirty="0"/>
              <a:t>Garantovaní ověřovatelé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b="1" dirty="0"/>
              <a:t>– </a:t>
            </a:r>
            <a:r>
              <a:rPr lang="cs-CZ" sz="2400" b="1" dirty="0" err="1"/>
              <a:t>služba„zvenčí</a:t>
            </a:r>
            <a:r>
              <a:rPr lang="cs-CZ" sz="2400" b="1" dirty="0"/>
              <a:t>“, která stvrdí věk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b="1" dirty="0"/>
              <a:t>  (například telekomunikační operátor;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b="1" dirty="0"/>
              <a:t>    služba YOTI – využívá Meta)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400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800" b="1" dirty="0"/>
              <a:t>Ověření </a:t>
            </a:r>
            <a:r>
              <a:rPr lang="cs-CZ" sz="2800" b="1" dirty="0" err="1"/>
              <a:t>offline</a:t>
            </a:r>
            <a:r>
              <a:rPr lang="cs-CZ" sz="2800" b="1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b="1" dirty="0"/>
              <a:t>– </a:t>
            </a:r>
            <a:r>
              <a:rPr lang="cs-CZ" sz="2400" b="1" dirty="0"/>
              <a:t>na „kamenné“ pobočce; na poště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b="1" dirty="0"/>
              <a:t>  (dříve třeba sázkové kanceláře)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D87604-74E1-4601-8F85-6AC1016A8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64" y="274320"/>
            <a:ext cx="4090226" cy="409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8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B9CB4-2E0C-4A00-AAF1-A0526D9E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i="1" dirty="0"/>
              <a:t>Ověření věku</a:t>
            </a:r>
            <a:br>
              <a:rPr lang="cs-CZ" sz="4800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80A1E2-DF68-44CB-AC84-CD3C474DF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Využití technologií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/>
              <a:t>- </a:t>
            </a:r>
            <a:r>
              <a:rPr lang="cs-CZ" sz="2400" b="1" dirty="0"/>
              <a:t>biometrické údaje – ověření identity </a:t>
            </a:r>
          </a:p>
          <a:p>
            <a:pPr>
              <a:buFontTx/>
              <a:buChar char="-"/>
            </a:pPr>
            <a:r>
              <a:rPr lang="cs-CZ" sz="2400" b="1" dirty="0"/>
              <a:t>umělá inteligence (strojové učení)</a:t>
            </a:r>
          </a:p>
          <a:p>
            <a:pPr>
              <a:buFontTx/>
              <a:buChar char="-"/>
            </a:pPr>
            <a:r>
              <a:rPr lang="cs-CZ" sz="2400" b="1" dirty="0"/>
              <a:t>analýza podle rysů obličeje, </a:t>
            </a:r>
          </a:p>
          <a:p>
            <a:pPr marL="0" indent="0">
              <a:buNone/>
            </a:pPr>
            <a:r>
              <a:rPr lang="cs-CZ" sz="2400" b="1" dirty="0"/>
              <a:t>  otisku prstu, sítnice oka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! Pozor:  odhad věku x ověření identity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EFDE6E-874A-4D4E-B769-6ED246AAF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326326"/>
            <a:ext cx="3968305" cy="39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5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14FB3-6D1F-4EE9-BE0C-87343611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i="1" dirty="0"/>
              <a:t>Ověření věku</a:t>
            </a:r>
            <a:br>
              <a:rPr lang="cs-CZ" sz="4800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F87EDA-3536-4804-A732-4AF2680C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/>
              <a:t>Identita občana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b="1" dirty="0"/>
              <a:t>– </a:t>
            </a:r>
            <a:r>
              <a:rPr lang="cs-CZ" sz="2600" b="1" dirty="0"/>
              <a:t>není metodou ověření věku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600" b="1" dirty="0"/>
              <a:t>   v pravém slova smyslu, ale je nástrojem,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600" b="1" dirty="0"/>
              <a:t>   který funkci může plnit, protože jakmile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600" b="1" dirty="0"/>
              <a:t>   je metoda schopna ověřit identitu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600" b="1" dirty="0"/>
              <a:t>   osoby, pak i její věk 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cs-CZ" sz="2400" b="1" dirty="0"/>
              <a:t>	Mobilní klíč eGovernmentu (mobilní aplikace)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cs-CZ" sz="2400" b="1" dirty="0"/>
              <a:t> Bankovní identita 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cs-CZ" sz="2400" b="1" dirty="0"/>
              <a:t> </a:t>
            </a:r>
            <a:r>
              <a:rPr lang="cs-CZ" sz="2400" b="1" dirty="0" err="1"/>
              <a:t>MojeID</a:t>
            </a:r>
            <a:r>
              <a:rPr lang="cs-CZ" sz="2400" b="1" dirty="0"/>
              <a:t>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D31508-FFEA-4346-ADAD-092433E4C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399478"/>
            <a:ext cx="3977449" cy="39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4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78A34-0B15-4402-BF7E-B4529B9C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Další možná opatření</a:t>
            </a:r>
            <a:br>
              <a:rPr lang="cs-CZ" sz="3600" b="1" dirty="0"/>
            </a:br>
            <a:r>
              <a:rPr lang="cs-CZ" sz="2000" b="1" dirty="0"/>
              <a:t>(využívaná hlavně velkými sociálními sítěmi</a:t>
            </a:r>
            <a:r>
              <a:rPr lang="cs-CZ" sz="3600" b="1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9A4EAA-AD50-4C4E-877A-56BCC1CC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b="1" dirty="0"/>
              <a:t>Omezení uživatelů, kteří zadávají různé datum narození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dirty="0"/>
              <a:t>Např. </a:t>
            </a:r>
            <a:r>
              <a:rPr lang="cs-CZ" dirty="0" err="1"/>
              <a:t>Twitch</a:t>
            </a:r>
            <a:r>
              <a:rPr lang="cs-CZ" dirty="0"/>
              <a:t> jakmile jednou zaregistruje věk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/>
              <a:t>nižší než 13 let, už neumožní na stejném zařízení novou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dirty="0"/>
              <a:t>registraci s jiným datem narození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b="1" dirty="0"/>
              <a:t>Využívání AI k vyhledávání účtů nezletilých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dirty="0"/>
              <a:t> – analýza chování uživatele za účelem odhalení věku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b="1" dirty="0"/>
              <a:t>Použití dat třetích stran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dirty="0"/>
              <a:t>– poskytovatel služby se spolehne na jiná uložená data – např. propojený emailový účet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b="1" dirty="0"/>
              <a:t>Recenzenti obsahu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/>
              <a:t>– kontroloři obsahu (např. Facebook) jsou vyškoleni k odhalování účtů, které patrně používá dítě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2000BA-054E-4626-A52B-35D7EA719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84" y="344614"/>
            <a:ext cx="3529394" cy="35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10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A2CD4-F6A9-4DC8-B832-A5FEFDEF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dirty="0"/>
              <a:t>Kritéria rozhodná pro efektivní                				           ověřování věku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8A8958-FE1D-4393-AF47-68F65CA83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344" y="2139374"/>
            <a:ext cx="6086856" cy="371278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/>
              <a:t>Technická přesnost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/>
              <a:t>Odolnost vůči změnám a obcházením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b="1" dirty="0"/>
              <a:t>– systém musí obstát i za specifických podmínek      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b="1" dirty="0"/>
              <a:t>   (špatné světlo, kontrast, neostrost)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b="1" dirty="0"/>
              <a:t>Systém musí počítat se snahou obejít povinnost (proto raději volba </a:t>
            </a:r>
            <a:r>
              <a:rPr lang="cs-CZ" b="1" dirty="0" err="1"/>
              <a:t>vícefaktorových</a:t>
            </a:r>
            <a:r>
              <a:rPr lang="cs-CZ" b="1" dirty="0"/>
              <a:t> ověření)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/>
              <a:t>Důvěryhodnost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b="1" dirty="0"/>
              <a:t>odvislé od spolehlivosti předkládaných dokumentů a   </a:t>
            </a:r>
          </a:p>
          <a:p>
            <a:pPr marL="0" indent="0">
              <a:buNone/>
            </a:pPr>
            <a:r>
              <a:rPr lang="cs-CZ" b="1" dirty="0"/>
              <a:t>    údajů (sám doklad ještě nic nedokazuje, až teprve   </a:t>
            </a:r>
          </a:p>
          <a:p>
            <a:pPr marL="0" indent="0">
              <a:buNone/>
            </a:pPr>
            <a:r>
              <a:rPr lang="cs-CZ" b="1" dirty="0"/>
              <a:t>    prokázání identity předkládajícího)</a:t>
            </a:r>
          </a:p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09D090D-2951-4341-8F51-F0AD6FC934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7064" y="2221992"/>
            <a:ext cx="3630168" cy="36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9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106EE-F95A-4BD6-BB6F-EBE768DC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Další zohledněná kritéria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1D1636-4300-4389-A80D-BC800C4EB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691640"/>
            <a:ext cx="6403848" cy="4160520"/>
          </a:xfrm>
        </p:spPr>
        <p:txBody>
          <a:bodyPr>
            <a:normAutofit lnSpcReduction="10000"/>
          </a:bodyPr>
          <a:lstStyle/>
          <a:p>
            <a:r>
              <a:rPr lang="cs-CZ" sz="2200" b="1" dirty="0"/>
              <a:t>Boj proti diskriminaci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sz="1700" b="1" dirty="0"/>
              <a:t>nutno zabránit diskriminačním výsledkům při ověřování věku (např. kvůli zdravotnímu postižení, pohlaví, genderové identitě, nebo etnickému původu)</a:t>
            </a:r>
          </a:p>
          <a:p>
            <a:r>
              <a:rPr lang="cs-CZ" sz="2200" b="1" dirty="0"/>
              <a:t>Ochrana osobních údajů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1700" b="1" dirty="0"/>
              <a:t>systémy musí respektovat soukromí uživatelů (např. sexuální preference)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sz="1700" b="1" dirty="0"/>
              <a:t>ukládat jen nezbytné údaje; chránit údaje proti zneužití; nejvyšší ochrana nutná u biometrických údajů</a:t>
            </a:r>
          </a:p>
          <a:p>
            <a:r>
              <a:rPr lang="cs-CZ" sz="2200" b="1" dirty="0"/>
              <a:t>Bezpečnost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1700" b="1" dirty="0"/>
              <a:t>zamezení množení a předávání přístupových klíčů (např.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700" b="1" dirty="0"/>
              <a:t>   identifikace koncového zařízení)</a:t>
            </a: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1EC9938-CB9C-41A7-AC55-2639E7E02F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8" y="2104073"/>
            <a:ext cx="3913632" cy="3400615"/>
          </a:xfrm>
        </p:spPr>
      </p:pic>
    </p:spTree>
    <p:extLst>
      <p:ext uri="{BB962C8B-B14F-4D97-AF65-F5344CB8AC3E}">
        <p14:creationId xmlns:p14="http://schemas.microsoft.com/office/powerpoint/2010/main" val="1914768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07C4F-1069-416A-B865-63AA524D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              Pracovní skupina 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6941D5-C6D7-4B6F-9875-BEE29AC2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779776"/>
            <a:ext cx="9835896" cy="357530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b="1" dirty="0"/>
              <a:t>zahrnuje všechny zainteresované subjekty 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b="1" dirty="0"/>
              <a:t>Digital </a:t>
            </a:r>
            <a:r>
              <a:rPr lang="cs-CZ" b="1" dirty="0" err="1"/>
              <a:t>Services</a:t>
            </a:r>
            <a:r>
              <a:rPr lang="cs-CZ" b="1" dirty="0"/>
              <a:t> </a:t>
            </a:r>
            <a:r>
              <a:rPr lang="cs-CZ" b="1" dirty="0" err="1"/>
              <a:t>Coordinators</a:t>
            </a:r>
            <a:r>
              <a:rPr lang="cs-CZ" b="1" dirty="0"/>
              <a:t>  (dohled nad Aktem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   o digitálních službách), </a:t>
            </a:r>
            <a:r>
              <a:rPr lang="cs-CZ" b="1" dirty="0" err="1"/>
              <a:t>Connect</a:t>
            </a:r>
            <a:r>
              <a:rPr lang="cs-CZ" b="1" dirty="0"/>
              <a:t>, ERGA, </a:t>
            </a:r>
            <a:r>
              <a:rPr lang="cs-CZ" b="1" dirty="0" err="1"/>
              <a:t>Evr</a:t>
            </a:r>
            <a:r>
              <a:rPr lang="cs-CZ" b="1" dirty="0"/>
              <a:t>. výbor pro ochranu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b="1" dirty="0"/>
              <a:t>   osobních údajů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200" b="1" dirty="0"/>
              <a:t>odkazuje na už existující a osvědčené systémy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b="1" dirty="0"/>
              <a:t>– projekt </a:t>
            </a:r>
            <a:r>
              <a:rPr lang="cs-CZ" b="1" dirty="0" err="1"/>
              <a:t>euCONSENT</a:t>
            </a:r>
            <a:endParaRPr lang="cs-CZ" b="1" dirty="0"/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b="1" dirty="0"/>
              <a:t>portál BIK (betterinternetforkids.eu) – zde dostupný Manuál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b="1" dirty="0"/>
              <a:t>   pro sebehodnocení v oblasti věkového zajištění digitálních služeb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200" b="1" dirty="0"/>
              <a:t>hledá optimální společné řešení pro celou EU 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3A1C750-B539-49D1-94B8-65EC045BF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44" y="1843024"/>
            <a:ext cx="2082487" cy="4512056"/>
          </a:xfrm>
          <a:prstGeom prst="rect">
            <a:avLst/>
          </a:prstGeom>
        </p:spPr>
      </p:pic>
      <p:pic>
        <p:nvPicPr>
          <p:cNvPr id="8" name="Zástupný obsah 3">
            <a:extLst>
              <a:ext uri="{FF2B5EF4-FFF2-40B4-BE49-F238E27FC236}">
                <a16:creationId xmlns:a16="http://schemas.microsoft.com/office/drawing/2014/main" id="{2AA9F36D-E4C5-4C6D-AB9E-5ACD38602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6705"/>
            <a:ext cx="2215896" cy="22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25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910A8-D3D9-4B48-9179-591293E7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Evropská osobní digitální peněženka</a:t>
            </a:r>
            <a:br>
              <a:rPr lang="cs-CZ" dirty="0"/>
            </a:br>
            <a:r>
              <a:rPr lang="cs-CZ" sz="2700" dirty="0"/>
              <a:t>(Identity </a:t>
            </a:r>
            <a:r>
              <a:rPr lang="cs-CZ" sz="2700" dirty="0" err="1"/>
              <a:t>Wallet</a:t>
            </a:r>
            <a:r>
              <a:rPr lang="cs-CZ" sz="2700" dirty="0"/>
              <a:t>) </a:t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FADC213-6936-4F9D-804A-CFF010021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6232"/>
            <a:ext cx="10058400" cy="41788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b="1" dirty="0">
                <a:latin typeface="+mj-lt"/>
              </a:rPr>
              <a:t>zavádí ji Nařízení o evropské digitální identitě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b="1" dirty="0">
                <a:latin typeface="+mj-lt"/>
              </a:rPr>
              <a:t>aplikace, která umožňuje 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digitálně identifikovat, ukládat a spravovat údaje o totožnosti a úřední dokumenty v digitální podobě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prokazování totožnosti po celé EU</a:t>
            </a:r>
          </a:p>
          <a:p>
            <a:pPr>
              <a:spcBef>
                <a:spcPts val="0"/>
              </a:spcBef>
            </a:pPr>
            <a:r>
              <a:rPr lang="cs-CZ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roku 2030 mají mít všichni Evropané právo na přístup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k dobrovolné digitální identifikaci a klíčovým veřejným službám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online</a:t>
            </a:r>
          </a:p>
          <a:p>
            <a:pPr>
              <a:spcBef>
                <a:spcPts val="0"/>
              </a:spcBef>
            </a:pPr>
            <a:r>
              <a:rPr lang="cs-CZ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výhody evropské digitální peněženky: uživatelská kontrola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(rozhoduji, které údaje budu sdílet a s kým), široká použitelnost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(ve veřejném i soukromém sektoru), transparentnost 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bezpečnost, snadné použití, hladké zavedení 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E57563E-C505-457D-9017-96665891E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68" y="3331464"/>
            <a:ext cx="3282505" cy="328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1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AA1F9-8053-4AFD-B271-C22C5AEB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91275F-7EEB-4910-94DD-0DAA14A8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53896"/>
            <a:ext cx="10058400" cy="4581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/>
              <a:t>Děkuji Vám za pozornost </a:t>
            </a:r>
          </a:p>
          <a:p>
            <a:pPr marL="0" indent="0">
              <a:buNone/>
            </a:pPr>
            <a:r>
              <a:rPr lang="cs-CZ" sz="3200" b="1" dirty="0"/>
              <a:t>                                    a </a:t>
            </a:r>
          </a:p>
          <a:p>
            <a:pPr marL="0" indent="0">
              <a:buNone/>
            </a:pPr>
            <a:r>
              <a:rPr lang="cs-CZ" sz="3200" b="1" dirty="0"/>
              <a:t>                                        AI za krásné ilustrace. 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Vilma Hušková, Úřad RRTV, červen 2024</a:t>
            </a:r>
          </a:p>
          <a:p>
            <a:pPr marL="0" indent="0">
              <a:buNone/>
            </a:pPr>
            <a:endParaRPr lang="cs-CZ" sz="32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D7AF82-9031-4296-8C0F-31F4FBE8B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76" y="3382556"/>
            <a:ext cx="3182112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6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6D14C-6B7B-4C22-8B48-6012AB60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      Proč ověřovat věk?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53B75A6-AB3B-4A60-8C1C-1CEE3FDC6C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8" y="2103438"/>
            <a:ext cx="3748087" cy="3748087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F08140-368E-4739-B228-2AE81F4E40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  Ochrana nezletilých před řadou rizik</a:t>
            </a:r>
          </a:p>
          <a:p>
            <a:pPr marL="0" indent="0">
              <a:buNone/>
            </a:pPr>
            <a:endParaRPr lang="cs-CZ" b="1" dirty="0"/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Rizika obsahu, </a:t>
            </a:r>
            <a:endParaRPr lang="cs-CZ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Rizika chování, </a:t>
            </a:r>
            <a:endParaRPr lang="cs-CZ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Kontaktní rizika, </a:t>
            </a:r>
            <a:endParaRPr lang="cs-CZ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Spotřebitelská rizika, </a:t>
            </a:r>
            <a:endParaRPr lang="cs-CZ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Průřezová rizika (rizika pokročilých technologií, zdravotní rizika a rizika ochrany soukromí). </a:t>
            </a:r>
            <a:endParaRPr lang="cs-CZ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80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7F522-5A31-414F-B2AA-41B1B558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Ověřování věku v online </a:t>
            </a:r>
            <a:br>
              <a:rPr lang="cs-CZ" b="1" dirty="0"/>
            </a:br>
            <a:r>
              <a:rPr lang="cs-CZ" b="1" dirty="0"/>
              <a:t>prostředí není novinka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D32633-2D2F-4717-8D4B-F1A5F74AD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33472"/>
            <a:ext cx="9982200" cy="3401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b="1" dirty="0"/>
              <a:t>→ minimální věk pro nákup produktů </a:t>
            </a:r>
          </a:p>
          <a:p>
            <a:pPr marL="0" indent="0">
              <a:buNone/>
            </a:pPr>
            <a:r>
              <a:rPr lang="cs-CZ" sz="2600" b="1" dirty="0"/>
              <a:t>nebo používání služeb</a:t>
            </a:r>
          </a:p>
          <a:p>
            <a:r>
              <a:rPr lang="cs-CZ" sz="2400" dirty="0"/>
              <a:t>smluvní právo</a:t>
            </a:r>
          </a:p>
          <a:p>
            <a:r>
              <a:rPr lang="cs-CZ" sz="2400" dirty="0"/>
              <a:t>zvýšená ochrana osobních údajů</a:t>
            </a:r>
          </a:p>
          <a:p>
            <a:r>
              <a:rPr lang="cs-CZ" sz="2400" dirty="0"/>
              <a:t>nákup zboží (cigarety, alkohol) – u nás služba adulto.cz</a:t>
            </a:r>
          </a:p>
          <a:p>
            <a:r>
              <a:rPr lang="cs-CZ" sz="2400" dirty="0"/>
              <a:t>využití služeb (hazardní hry)</a:t>
            </a:r>
          </a:p>
          <a:p>
            <a:r>
              <a:rPr lang="cs-CZ" sz="2400" dirty="0"/>
              <a:t>zákaz cílené reklamy</a:t>
            </a:r>
          </a:p>
          <a:p>
            <a:r>
              <a:rPr lang="cs-CZ" sz="2400" dirty="0"/>
              <a:t>ochrana před škodlivým audiovizuálním obsahem </a:t>
            </a:r>
          </a:p>
          <a:p>
            <a:endParaRPr lang="cs-CZ" sz="3200" dirty="0"/>
          </a:p>
          <a:p>
            <a:endParaRPr lang="cs-CZ" sz="3200" dirty="0"/>
          </a:p>
          <a:p>
            <a:endParaRPr lang="cs-CZ" sz="32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8A702B-767F-40B8-B564-9475970DE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32" y="298894"/>
            <a:ext cx="3886009" cy="38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9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ECB8C-2B19-4C41-88B5-B1EAC9CB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460526"/>
          </a:xfrm>
        </p:spPr>
        <p:txBody>
          <a:bodyPr/>
          <a:lstStyle/>
          <a:p>
            <a:r>
              <a:rPr lang="cs-CZ" b="1" dirty="0"/>
              <a:t>					Oblast audiovize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83A320-893A-4F0A-B8C1-EA21CC0D9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1952"/>
            <a:ext cx="10058400" cy="41330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6200" b="1" dirty="0">
                <a:latin typeface="Century Gothic" panose="020B0502020202020204" pitchFamily="34" charset="0"/>
                <a:ea typeface="Calibri" panose="020F0502020204030204" pitchFamily="34" charset="0"/>
              </a:rPr>
              <a:t>				</a:t>
            </a:r>
            <a:r>
              <a:rPr lang="cs-CZ" sz="9600" b="1" dirty="0">
                <a:latin typeface="Century Gothic" panose="020B0502020202020204" pitchFamily="34" charset="0"/>
                <a:ea typeface="Calibri" panose="020F0502020204030204" pitchFamily="34" charset="0"/>
              </a:rPr>
              <a:t>Dříve</a:t>
            </a:r>
          </a:p>
          <a:p>
            <a:r>
              <a:rPr lang="cs-CZ" sz="6200" b="1" dirty="0">
                <a:latin typeface="Century Gothic" panose="020B0502020202020204" pitchFamily="34" charset="0"/>
                <a:ea typeface="Calibri" panose="020F0502020204030204" pitchFamily="34" charset="0"/>
              </a:rPr>
              <a:t>                                                             </a:t>
            </a:r>
            <a:r>
              <a:rPr lang="cs-CZ" sz="8000" b="1" dirty="0">
                <a:latin typeface="Century Gothic" panose="020B0502020202020204" pitchFamily="34" charset="0"/>
                <a:ea typeface="Calibri" panose="020F0502020204030204" pitchFamily="34" charset="0"/>
              </a:rPr>
              <a:t>- </a:t>
            </a:r>
            <a:r>
              <a:rPr lang="cs-CZ" sz="8000" b="1" i="1" dirty="0">
                <a:latin typeface="Century Gothic" panose="020B0502020202020204" pitchFamily="34" charset="0"/>
                <a:ea typeface="Calibri" panose="020F0502020204030204" pitchFamily="34" charset="0"/>
              </a:rPr>
              <a:t>nepřístupné filmy</a:t>
            </a:r>
          </a:p>
          <a:p>
            <a:pPr marL="2271400" lvl="8" indent="0">
              <a:buNone/>
            </a:pPr>
            <a:r>
              <a:rPr lang="cs-CZ" sz="8000" b="1" i="1" dirty="0">
                <a:latin typeface="Century Gothic" panose="020B0502020202020204" pitchFamily="34" charset="0"/>
                <a:ea typeface="Calibri" panose="020F0502020204030204" pitchFamily="34" charset="0"/>
              </a:rPr>
              <a:t>                   - televizní hvězdička</a:t>
            </a:r>
          </a:p>
          <a:p>
            <a:pPr marL="2271400" lvl="8" indent="0">
              <a:buNone/>
            </a:pPr>
            <a:r>
              <a:rPr lang="cs-CZ" sz="8000" b="1" i="1" dirty="0">
                <a:latin typeface="Century Gothic" panose="020B0502020202020204" pitchFamily="34" charset="0"/>
                <a:ea typeface="Calibri" panose="020F0502020204030204" pitchFamily="34" charset="0"/>
              </a:rPr>
              <a:t>                   - zakázané VHS</a:t>
            </a:r>
          </a:p>
          <a:p>
            <a:pPr marL="0" indent="0">
              <a:buNone/>
            </a:pPr>
            <a:endParaRPr lang="cs-CZ" sz="2900" b="1" i="1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6200" b="1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6200" b="1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9600" b="1" dirty="0">
                <a:latin typeface="Century Gothic" panose="020B0502020202020204" pitchFamily="34" charset="0"/>
                <a:ea typeface="Calibri" panose="020F0502020204030204" pitchFamily="34" charset="0"/>
              </a:rPr>
              <a:t>Dnes</a:t>
            </a:r>
          </a:p>
          <a:p>
            <a:pPr marL="0" indent="0">
              <a:buNone/>
            </a:pPr>
            <a:r>
              <a:rPr lang="cs-CZ" sz="80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Opatření k ochraně nezletilých osob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8000" b="1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Labelling</a:t>
            </a:r>
            <a:r>
              <a:rPr lang="cs-CZ" sz="80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+ informační servis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80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Volba doby vysílání</a:t>
            </a:r>
            <a:r>
              <a:rPr lang="cs-CZ" sz="8000" b="1" i="1" dirty="0">
                <a:latin typeface="Century Gothic" panose="020B0502020202020204" pitchFamily="34" charset="0"/>
                <a:ea typeface="Calibri" panose="020F0502020204030204" pitchFamily="34" charset="0"/>
              </a:rPr>
              <a:t>  </a:t>
            </a:r>
            <a:r>
              <a:rPr lang="cs-CZ" sz="80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6.00 – 22.00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80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Rodičovské zámky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80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Technická opatření zamezující přístup k obsahu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80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Nástroje pro ověřování věku</a:t>
            </a:r>
          </a:p>
          <a:p>
            <a:pPr marL="0" indent="0">
              <a:buNone/>
            </a:pPr>
            <a:endParaRPr lang="cs-CZ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18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DCB052-DC53-4AD5-95E2-90F1539E9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26" y="3124390"/>
            <a:ext cx="4041027" cy="34135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82F8D83-A94F-456A-99DC-3B9DA4BE0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7" y="292798"/>
            <a:ext cx="3456051" cy="34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2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EA17C-0C7F-4D9E-938F-495346EE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12" y="642594"/>
            <a:ext cx="10229088" cy="1460526"/>
          </a:xfrm>
        </p:spPr>
        <p:txBody>
          <a:bodyPr/>
          <a:lstStyle/>
          <a:p>
            <a:r>
              <a:rPr lang="cs-CZ" b="1" dirty="0"/>
              <a:t>Dohled RRTV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45781-B75D-4739-8636-C858C8621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112" y="2523744"/>
            <a:ext cx="10229088" cy="3511296"/>
          </a:xfrm>
        </p:spPr>
        <p:txBody>
          <a:bodyPr>
            <a:normAutofit fontScale="92500" lnSpcReduction="10000"/>
          </a:bodyPr>
          <a:lstStyle/>
          <a:p>
            <a:r>
              <a:rPr lang="cs-CZ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Zákon o provozování rozhlasového a televizního vysílání</a:t>
            </a:r>
            <a:endParaRPr lang="cs-CZ" b="1" dirty="0">
              <a:latin typeface="+mj-lt"/>
            </a:endParaRPr>
          </a:p>
          <a:p>
            <a:r>
              <a:rPr lang="cs-CZ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Zákon o audiovizuálních mediálních službách na vyžádání </a:t>
            </a:r>
            <a:endParaRPr lang="cs-CZ" b="1" dirty="0">
              <a:latin typeface="+mj-lt"/>
            </a:endParaRPr>
          </a:p>
          <a:p>
            <a:r>
              <a:rPr lang="cs-CZ" sz="1800" b="1" dirty="0">
                <a:effectLst/>
                <a:latin typeface="+mj-lt"/>
                <a:ea typeface="Calibri" panose="020F0502020204030204" pitchFamily="34" charset="0"/>
              </a:rPr>
              <a:t>Zákon o službách platforem pro sdílení videonahrávek </a:t>
            </a:r>
          </a:p>
          <a:p>
            <a:pPr marL="0" indent="0">
              <a:buNone/>
            </a:pPr>
            <a:r>
              <a:rPr lang="cs-CZ" sz="4400" b="1" dirty="0">
                <a:latin typeface="+mj-lt"/>
                <a:ea typeface="Calibri" panose="020F0502020204030204" pitchFamily="34" charset="0"/>
              </a:rPr>
              <a:t>→ </a:t>
            </a:r>
            <a:r>
              <a:rPr lang="cs-CZ" b="1" dirty="0">
                <a:latin typeface="+mj-lt"/>
                <a:ea typeface="Calibri" panose="020F0502020204030204" pitchFamily="34" charset="0"/>
              </a:rPr>
              <a:t>Ochrana před narušením, event. vážným narušením, fyzického, psychického nebo       	mravního vývoje nezletilých osob</a:t>
            </a:r>
          </a:p>
          <a:p>
            <a:pPr marL="0" indent="0">
              <a:buNone/>
            </a:pPr>
            <a:r>
              <a:rPr lang="cs-CZ" sz="5400" b="1" dirty="0">
                <a:latin typeface="+mj-lt"/>
                <a:ea typeface="Calibri" panose="020F0502020204030204" pitchFamily="34" charset="0"/>
              </a:rPr>
              <a:t>	</a:t>
            </a:r>
            <a:r>
              <a:rPr lang="cs-CZ" sz="4000" b="1" dirty="0">
                <a:latin typeface="+mj-lt"/>
                <a:ea typeface="Calibri" panose="020F0502020204030204" pitchFamily="34" charset="0"/>
              </a:rPr>
              <a:t>!</a:t>
            </a:r>
            <a:r>
              <a:rPr lang="cs-CZ" sz="5400" b="1" dirty="0">
                <a:latin typeface="+mj-lt"/>
                <a:ea typeface="Calibri" panose="020F0502020204030204" pitchFamily="34" charset="0"/>
              </a:rPr>
              <a:t>   </a:t>
            </a:r>
            <a:r>
              <a:rPr lang="cs-CZ" b="1" dirty="0">
                <a:latin typeface="+mj-lt"/>
                <a:ea typeface="Calibri" panose="020F0502020204030204" pitchFamily="34" charset="0"/>
              </a:rPr>
              <a:t>Zejména ochrana před pornografií nebo hrubým samoúčelným násilím</a:t>
            </a:r>
          </a:p>
          <a:p>
            <a:pPr marL="0" indent="0"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cs-CZ" sz="1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4000" b="1" dirty="0">
                <a:latin typeface="+mj-lt"/>
                <a:ea typeface="Calibri" panose="020F0502020204030204" pitchFamily="34" charset="0"/>
              </a:rPr>
              <a:t>!</a:t>
            </a:r>
            <a:r>
              <a:rPr lang="cs-CZ" sz="1800" b="1" dirty="0">
                <a:latin typeface="+mj-lt"/>
                <a:ea typeface="Calibri" panose="020F0502020204030204" pitchFamily="34" charset="0"/>
              </a:rPr>
              <a:t>         </a:t>
            </a:r>
            <a:r>
              <a:rPr lang="cs-CZ" b="1" dirty="0">
                <a:latin typeface="+mj-lt"/>
                <a:ea typeface="Calibri" panose="020F0502020204030204" pitchFamily="34" charset="0"/>
              </a:rPr>
              <a:t>Opatření úměrná možné újmě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BCD2E4-5601-4ED9-B499-AF233EE9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28" y="335470"/>
            <a:ext cx="3364801" cy="336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1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7A815-BAF1-4542-84CD-5258D6B0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Současná praxe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F019951-518C-48E9-9B20-AC7E06D38D0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8" y="2116897"/>
            <a:ext cx="6474922" cy="43021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A08DFF-86F2-4432-853B-AF3D1030A8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84" y="2116897"/>
            <a:ext cx="4325111" cy="42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34380-2B94-415F-A1D0-4806A2AC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Používané metody ověřování věku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DF65F-5035-45FA-8055-A0C2323EB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Dva základní přístupy:</a:t>
            </a:r>
          </a:p>
          <a:p>
            <a:r>
              <a:rPr lang="cs-CZ" sz="2400" b="1" i="1" dirty="0"/>
              <a:t>Opatření pro kontrolu přístupu</a:t>
            </a:r>
          </a:p>
          <a:p>
            <a:r>
              <a:rPr lang="cs-CZ" sz="2400" b="1" i="1" dirty="0"/>
              <a:t>Opatření založená na technologii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Tři stupně:</a:t>
            </a:r>
          </a:p>
          <a:p>
            <a:r>
              <a:rPr lang="cs-CZ" sz="2400" b="1" i="1" dirty="0"/>
              <a:t>Sebe deklarace</a:t>
            </a:r>
          </a:p>
          <a:p>
            <a:r>
              <a:rPr lang="cs-CZ" sz="2400" b="1" i="1" dirty="0"/>
              <a:t>Věkový odhad</a:t>
            </a:r>
          </a:p>
          <a:p>
            <a:r>
              <a:rPr lang="cs-CZ" sz="2400" b="1" i="1" dirty="0"/>
              <a:t>Ověření věku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F226AA-5666-4C82-A9B5-3CD404DCF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1914525"/>
            <a:ext cx="3776281" cy="377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4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ADB9D-5B5B-40C2-A131-BA3211BA4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68CFEB-1271-42A9-B90E-06F5632A9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42594"/>
            <a:ext cx="10058400" cy="5392446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3200" b="1" i="1" dirty="0"/>
              <a:t>			 </a:t>
            </a:r>
            <a:r>
              <a:rPr lang="cs-CZ" sz="9600" b="1" i="1" dirty="0"/>
              <a:t>Sebe deklarace </a:t>
            </a:r>
          </a:p>
          <a:p>
            <a:pPr marL="2271400" lvl="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400" b="1" dirty="0"/>
              <a:t>              -   </a:t>
            </a:r>
            <a:r>
              <a:rPr lang="cs-CZ" sz="8000" b="1" dirty="0"/>
              <a:t>je na uživateli, zda uvede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8000" b="1" dirty="0"/>
              <a:t>  			    pravdivé informace</a:t>
            </a:r>
          </a:p>
          <a:p>
            <a:pPr marL="2271400" lvl="8" indent="0">
              <a:buNone/>
            </a:pPr>
            <a:r>
              <a:rPr lang="cs-CZ" sz="8000" b="1" dirty="0"/>
              <a:t>        - mizivá efektivita 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i="1" dirty="0"/>
          </a:p>
          <a:p>
            <a:pPr marL="0" indent="0">
              <a:buNone/>
            </a:pPr>
            <a:endParaRPr lang="cs-CZ" sz="3000" b="1" i="1" dirty="0"/>
          </a:p>
          <a:p>
            <a:pPr marL="0" indent="0">
              <a:buNone/>
            </a:pPr>
            <a:endParaRPr lang="cs-CZ" sz="3000" b="1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5100" b="1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6000" b="1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9600" b="1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9600" b="1" i="1" dirty="0"/>
              <a:t>Věkový odhad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sz="8000" b="1" dirty="0"/>
              <a:t>Odhad podle obličeje -  AI analyzuje obličej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8000" b="1" dirty="0"/>
              <a:t>  (systém YOTI – vyhodnotí snímky, které pak smaže)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cs-CZ" sz="8000" b="1" dirty="0"/>
              <a:t>Behaviorální profilování – AI analyzuje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8000" b="1" dirty="0"/>
              <a:t>   online aktivity uživatele (zájmy, přátelé)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sz="8000" b="1" i="1" dirty="0"/>
              <a:t>V budoucnosti </a:t>
            </a:r>
            <a:r>
              <a:rPr lang="cs-CZ" sz="8000" b="1" dirty="0"/>
              <a:t>– analýza hlasu,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8000" b="1" dirty="0"/>
              <a:t>   geometrie ruky apod.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61E3C1-DFF8-434F-AF8F-9F3D74546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9" y="308039"/>
            <a:ext cx="2791968" cy="27919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C6B3F56-16F0-4B5C-A25C-837BA00BF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91" y="2428187"/>
            <a:ext cx="3432047" cy="34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6290CF-4755-4D93-A4BE-BCACFA43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1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EB3838-BDF8-4A6D-B94E-D70DB5299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42594"/>
            <a:ext cx="10058400" cy="53924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cs-CZ" sz="3200" b="1" i="1" dirty="0"/>
          </a:p>
          <a:p>
            <a:pPr marL="0" indent="0">
              <a:buNone/>
            </a:pPr>
            <a:r>
              <a:rPr lang="cs-CZ" sz="5800" b="1" i="1" dirty="0"/>
              <a:t>Ověření věku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b="1" dirty="0"/>
          </a:p>
          <a:p>
            <a:pPr>
              <a:spcBef>
                <a:spcPts val="0"/>
              </a:spcBef>
            </a:pPr>
            <a:r>
              <a:rPr lang="cs-CZ" sz="3800" b="1" dirty="0"/>
              <a:t>Identifikační dokument – ID, pas, rodný list,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800" b="1" dirty="0"/>
              <a:t>   řidičák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b="1" dirty="0"/>
          </a:p>
          <a:p>
            <a:pPr marL="0" indent="0">
              <a:spcBef>
                <a:spcPts val="600"/>
              </a:spcBef>
              <a:buNone/>
            </a:pPr>
            <a:r>
              <a:rPr lang="cs-CZ" sz="2800" b="1" dirty="0"/>
              <a:t>    -</a:t>
            </a:r>
            <a:r>
              <a:rPr lang="cs-CZ" sz="3300" b="1" dirty="0"/>
              <a:t> některé služby akceptují i neoficiální dokumenty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3300" b="1" dirty="0"/>
              <a:t>       jako průkaz studenta nebo průkaz do knihovny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3300" b="1" dirty="0"/>
              <a:t>     - např. </a:t>
            </a:r>
            <a:r>
              <a:rPr lang="cs-CZ" sz="3300" b="1" dirty="0" err="1"/>
              <a:t>OnlyFans</a:t>
            </a:r>
            <a:r>
              <a:rPr lang="cs-CZ" sz="3300" b="1" dirty="0"/>
              <a:t> žádá uživatele o pořízení selfie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3300" b="1" dirty="0"/>
              <a:t>        s ID v záběru („</a:t>
            </a:r>
            <a:r>
              <a:rPr lang="cs-CZ" sz="3300" b="1" dirty="0" err="1"/>
              <a:t>tvůrce“předkládá</a:t>
            </a:r>
            <a:r>
              <a:rPr lang="cs-CZ" sz="3300" b="1" dirty="0"/>
              <a:t> devět osobních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3300" b="1" dirty="0"/>
              <a:t>        identifikačních údajů)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/>
              <a:t> </a:t>
            </a:r>
          </a:p>
          <a:p>
            <a:pPr>
              <a:spcBef>
                <a:spcPts val="0"/>
              </a:spcBef>
            </a:pPr>
            <a:r>
              <a:rPr lang="cs-CZ" sz="3800" b="1" dirty="0"/>
              <a:t>Platební karta – jen částečně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800" b="1" dirty="0"/>
              <a:t>  spolehlivá metoda </a:t>
            </a:r>
          </a:p>
          <a:p>
            <a:pPr marL="0" indent="0">
              <a:spcBef>
                <a:spcPts val="0"/>
              </a:spcBef>
              <a:buNone/>
            </a:pPr>
            <a:endParaRPr lang="cs-CZ" sz="3200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3200" b="1" dirty="0"/>
              <a:t>     - riziko vypůjčení karty od dospělého;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200" b="1" dirty="0"/>
              <a:t>        možné držení karty osobou mladší 18 let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b="1" dirty="0"/>
          </a:p>
          <a:p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pPr>
              <a:buFontTx/>
              <a:buChar char="-"/>
            </a:pPr>
            <a:endParaRPr lang="cs-CZ" sz="32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7CD325-7DA3-4F49-9878-5B1B091CC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372046"/>
            <a:ext cx="3565970" cy="356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66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356</TotalTime>
  <Words>1011</Words>
  <Application>Microsoft Office PowerPoint</Application>
  <PresentationFormat>Širokoúhlá obrazovka</PresentationFormat>
  <Paragraphs>194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Garamond</vt:lpstr>
      <vt:lpstr>Symbol</vt:lpstr>
      <vt:lpstr>Wingdings</vt:lpstr>
      <vt:lpstr>Savon</vt:lpstr>
      <vt:lpstr>Prezentace aplikace PowerPoint</vt:lpstr>
      <vt:lpstr>       Proč ověřovat věk?</vt:lpstr>
      <vt:lpstr>Ověřování věku v online  prostředí není novinka</vt:lpstr>
      <vt:lpstr>     Oblast audiovize </vt:lpstr>
      <vt:lpstr>Dohled RRTV</vt:lpstr>
      <vt:lpstr>Současná praxe</vt:lpstr>
      <vt:lpstr>Používané metody ověřování věku</vt:lpstr>
      <vt:lpstr>Prezentace aplikace PowerPoint</vt:lpstr>
      <vt:lpstr>Prezentace aplikace PowerPoint</vt:lpstr>
      <vt:lpstr>Ověření věku </vt:lpstr>
      <vt:lpstr>Prezentace aplikace PowerPoint</vt:lpstr>
      <vt:lpstr>Ověření věku </vt:lpstr>
      <vt:lpstr>Ověření věku </vt:lpstr>
      <vt:lpstr>Další možná opatření (využívaná hlavně velkými sociálními sítěmi)</vt:lpstr>
      <vt:lpstr>Kritéria rozhodná pro efektivní                               ověřování věku</vt:lpstr>
      <vt:lpstr>Další zohledněná kritéria</vt:lpstr>
      <vt:lpstr>               Pracovní skupina EK</vt:lpstr>
      <vt:lpstr> Evropská osobní digitální peněženka (Identity Wallet)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Ověřování věku</dc:title>
  <dc:creator>Hušková Vilma</dc:creator>
  <cp:lastModifiedBy>Hušková Vilma</cp:lastModifiedBy>
  <cp:revision>37</cp:revision>
  <dcterms:created xsi:type="dcterms:W3CDTF">2024-05-22T12:06:59Z</dcterms:created>
  <dcterms:modified xsi:type="dcterms:W3CDTF">2024-05-24T11:19:19Z</dcterms:modified>
</cp:coreProperties>
</file>